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9"/>
  </p:notesMasterIdLst>
  <p:handoutMasterIdLst>
    <p:handoutMasterId r:id="rId10"/>
  </p:handoutMasterIdLst>
  <p:sldIdLst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1241FD30-AE9B-4D89-AF2A-F081024C7DD0}">
          <p14:sldIdLst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3030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F3508-9D50-4F43-88D3-81452F3B17B8}" type="datetimeFigureOut">
              <a:rPr lang="de-DE" smtClean="0"/>
              <a:t>10.10.2017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71683-B386-4FAD-835B-F780F93080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688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6C970-F7B5-4B5E-80B5-CE8CCC1A68B6}" type="datetimeFigureOut">
              <a:rPr lang="de-DE" smtClean="0"/>
              <a:t>10.10.2017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89169-C849-45BC-9133-0162F96BC0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817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7D4D97-2709-4006-B6FA-5A51E643B306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9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_HG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0" y="6159500"/>
            <a:ext cx="9144000" cy="698500"/>
          </a:xfrm>
          <a:prstGeom prst="rect">
            <a:avLst/>
          </a:prstGeom>
          <a:solidFill>
            <a:srgbClr val="1B3067"/>
          </a:solidFill>
          <a:ln>
            <a:noFill/>
          </a:ln>
          <a:extLst/>
        </p:spPr>
        <p:txBody>
          <a:bodyPr lIns="74156" tIns="37078" rIns="540112" bIns="43793" anchor="ctr"/>
          <a:lstStyle>
            <a:lvl1pPr defTabSz="7413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de-DE" altLang="de-DE" sz="1100">
              <a:solidFill>
                <a:srgbClr val="FFFFFF"/>
              </a:solidFill>
              <a:latin typeface="Rockwell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363538" y="6297613"/>
            <a:ext cx="6496050" cy="34290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AT" altLang="de-DE" sz="1200" b="1">
                <a:solidFill>
                  <a:srgbClr val="FFFFFF"/>
                </a:solidFill>
              </a:rPr>
              <a:t>Amt der NÖ Landesregierung</a:t>
            </a:r>
            <a:br>
              <a:rPr lang="de-AT" altLang="de-DE" sz="1200" b="1">
                <a:solidFill>
                  <a:srgbClr val="FFFFFF"/>
                </a:solidFill>
              </a:rPr>
            </a:br>
            <a:endParaRPr lang="de-DE" altLang="de-DE" sz="50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900"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z="2200"/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4994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1F69A7A-0376-464F-8550-3A9E6D53CAA5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90896-2507-4612-B6BB-9B03A8C36CE8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7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22400"/>
            <a:ext cx="2057400" cy="47037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22400"/>
            <a:ext cx="6019800" cy="470376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57CE8319-7DB0-44D3-B01A-AA3AB1D969DE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F9DD-4B02-4109-B51D-52A0987E55C4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7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2E124A1F-1469-41B4-814D-F44969E6370D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180C-C27F-4542-B0A7-70AED2C5D50A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DB9ACECD-77FF-4FFF-B667-0519A8015BE6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A6CD5-0AE4-4896-8C31-0B65A8CDA26E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1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565400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565400"/>
            <a:ext cx="4038600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178AC9E2-F3AA-473D-8863-ED7BF0F2819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270C-9387-425A-B47C-7C481026749D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905F1EB7-880B-4384-BB7B-2688AA848DB0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672BD-25D6-4805-B096-089DB712F03A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1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95BBAEE-CD6F-464E-8753-6F4E7A76567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E6887-18F0-4B18-8FDD-5E56D994DA96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74B813E9-92AF-43AE-9D92-82B8FF135277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01918-96B3-45B3-8170-CB6AB5BF6465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2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8B00D880-DBCB-4FC2-861F-AA65C263EC65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A5A9-92F5-4E2D-B478-DB1718BAE8BA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9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Folie </a:t>
            </a:r>
            <a:fld id="{2D4ADA27-B779-4753-8548-A30ABEBD91FB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7D930-EEB3-4660-875E-65C0D15E0B40}" type="datetime1">
              <a:rPr lang="de-DE">
                <a:solidFill>
                  <a:srgbClr val="FFFFFF"/>
                </a:solidFill>
              </a:rPr>
              <a:pPr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3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_H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457200" y="142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Titelmasterformat durch Klicken bearbeiten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159500"/>
            <a:ext cx="9144000" cy="698500"/>
          </a:xfrm>
          <a:prstGeom prst="rect">
            <a:avLst/>
          </a:prstGeom>
          <a:solidFill>
            <a:srgbClr val="1B3067"/>
          </a:solidFill>
          <a:ln>
            <a:noFill/>
          </a:ln>
          <a:extLst/>
        </p:spPr>
        <p:txBody>
          <a:bodyPr lIns="74156" tIns="37078" rIns="540112" bIns="43793" anchor="ctr"/>
          <a:lstStyle>
            <a:lvl1pPr defTabSz="7413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413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41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de-DE" altLang="de-DE" sz="1100" dirty="0">
              <a:solidFill>
                <a:srgbClr val="FFFFFF"/>
              </a:solidFill>
              <a:latin typeface="Rockwell" pitchFamily="18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65400"/>
            <a:ext cx="82296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/>
              <a:t>Textmasterformate durch Klicken bearbeiten</a:t>
            </a:r>
          </a:p>
          <a:p>
            <a:pPr lvl="1"/>
            <a:r>
              <a:rPr lang="de-AT" altLang="de-DE"/>
              <a:t>Zweite Ebene</a:t>
            </a:r>
          </a:p>
          <a:p>
            <a:pPr lvl="2"/>
            <a:r>
              <a:rPr lang="de-AT" altLang="de-DE"/>
              <a:t>Dritte Ebene</a:t>
            </a:r>
          </a:p>
          <a:p>
            <a:pPr lvl="3"/>
            <a:r>
              <a:rPr lang="de-AT" altLang="de-DE"/>
              <a:t>Vierte Ebene</a:t>
            </a:r>
          </a:p>
          <a:p>
            <a:pPr lvl="3"/>
            <a:endParaRPr lang="de-AT" altLang="de-DE"/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363538" y="6297613"/>
            <a:ext cx="6496050" cy="52705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AT" altLang="de-DE" sz="1200" b="1" dirty="0">
                <a:solidFill>
                  <a:srgbClr val="FFFFFF"/>
                </a:solidFill>
              </a:rPr>
              <a:t>Amt der NÖ Landesregierung</a:t>
            </a:r>
            <a:br>
              <a:rPr lang="de-AT" altLang="de-DE" sz="1200" b="1" dirty="0">
                <a:solidFill>
                  <a:srgbClr val="FFFFFF"/>
                </a:solidFill>
              </a:rPr>
            </a:br>
            <a:r>
              <a:rPr lang="de-AT" altLang="de-DE" sz="1200" b="1" dirty="0">
                <a:solidFill>
                  <a:srgbClr val="FFFFFF"/>
                </a:solidFill>
              </a:rPr>
              <a:t/>
            </a:r>
            <a:br>
              <a:rPr lang="de-AT" altLang="de-DE" sz="1200" b="1" dirty="0">
                <a:solidFill>
                  <a:srgbClr val="FFFFFF"/>
                </a:solidFill>
              </a:rPr>
            </a:br>
            <a:endParaRPr lang="de-DE" altLang="de-DE" sz="500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>
                <a:solidFill>
                  <a:srgbClr val="FFFFFF"/>
                </a:solidFill>
              </a:rPr>
              <a:t>Folie </a:t>
            </a:r>
            <a:fld id="{8FF03EBE-2C6E-4BB5-AB51-6B30C2310260}" type="slidenum">
              <a:rPr lang="de-D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15B100-3609-4462-AC94-41D0D1489D7E}" type="datetime1">
              <a:rPr lang="de-D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10.10.2017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 userDrawn="1"/>
        </p:nvSpPr>
        <p:spPr bwMode="auto">
          <a:xfrm>
            <a:off x="457200" y="1447800"/>
            <a:ext cx="8181975" cy="1150938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z="3300" dirty="0">
              <a:solidFill>
                <a:srgbClr val="000000"/>
              </a:solidFill>
            </a:endParaRPr>
          </a:p>
        </p:txBody>
      </p:sp>
      <p:sp>
        <p:nvSpPr>
          <p:cNvPr id="2" name="Text Box 16"/>
          <p:cNvSpPr txBox="1">
            <a:spLocks noChangeArrowheads="1"/>
          </p:cNvSpPr>
          <p:nvPr userDrawn="1"/>
        </p:nvSpPr>
        <p:spPr bwMode="auto">
          <a:xfrm>
            <a:off x="1187450" y="590550"/>
            <a:ext cx="7507288" cy="635000"/>
          </a:xfrm>
          <a:prstGeom prst="rect">
            <a:avLst/>
          </a:prstGeom>
          <a:noFill/>
          <a:ln>
            <a:noFill/>
          </a:ln>
          <a:extLst/>
        </p:spPr>
        <p:txBody>
          <a:bodyPr lIns="80006" tIns="40003" rIns="80006" bIns="40003">
            <a:spAutoFit/>
          </a:bodyPr>
          <a:lstStyle>
            <a:lvl1pPr defTabSz="8001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001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Aft>
                <a:spcPct val="0"/>
              </a:spcAft>
              <a:defRPr/>
            </a:pPr>
            <a:r>
              <a:rPr lang="de-AT" altLang="de-DE" b="1" dirty="0">
                <a:solidFill>
                  <a:srgbClr val="000000"/>
                </a:solidFill>
              </a:rPr>
              <a:t>Ablauforganisation auf den </a:t>
            </a:r>
            <a:r>
              <a:rPr lang="de-AT" altLang="de-DE" b="1" dirty="0" err="1">
                <a:solidFill>
                  <a:srgbClr val="000000"/>
                </a:solidFill>
              </a:rPr>
              <a:t>BH‘s</a:t>
            </a:r>
            <a:endParaRPr lang="de-AT" altLang="de-DE" b="1" dirty="0">
              <a:solidFill>
                <a:srgbClr val="000000"/>
              </a:solidFill>
            </a:endParaRPr>
          </a:p>
          <a:p>
            <a:pPr algn="r" eaLnBrk="1" fontAlgn="base" hangingPunct="1">
              <a:spcAft>
                <a:spcPct val="0"/>
              </a:spcAft>
              <a:defRPr/>
            </a:pPr>
            <a:r>
              <a:rPr lang="de-AT" altLang="de-DE" b="1" dirty="0">
                <a:solidFill>
                  <a:srgbClr val="000000"/>
                </a:solidFill>
              </a:rPr>
              <a:t> – Teilprojekt Bereich Wirtschaft und Umwelt</a:t>
            </a:r>
            <a:endParaRPr lang="de-DE" altLang="de-DE" dirty="0">
              <a:solidFill>
                <a:srgbClr val="00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75000"/>
        <a:buFont typeface="Arial" charset="0"/>
        <a:buChar char="█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AD112"/>
        </a:buClr>
        <a:buSzPct val="75000"/>
        <a:buFont typeface="Arial" charset="0"/>
        <a:buChar char="█"/>
        <a:defRPr sz="23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●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AD11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784976" cy="4680520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Recommendations for resolutions:</a:t>
            </a:r>
          </a:p>
          <a:p>
            <a:pPr marL="274638" algn="l"/>
            <a:endParaRPr lang="en-GB" sz="800" b="1" u="sng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prstClr val="black"/>
                </a:solidFill>
              </a:rPr>
              <a:t>At the beginning of the Lower Austrian Chairmanship, the Working Community of the Danube Regions initiated a reform process aimed at: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 smtClean="0">
              <a:solidFill>
                <a:prstClr val="black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GB" sz="1800" b="1" dirty="0" smtClean="0"/>
              <a:t>Streamlining its bodies </a:t>
            </a:r>
            <a:r>
              <a:rPr lang="en-GB" sz="1800" dirty="0" smtClean="0"/>
              <a:t>and </a:t>
            </a:r>
            <a:r>
              <a:rPr lang="en-GB" sz="1800" b="1" dirty="0" smtClean="0"/>
              <a:t>reorienting its working groups </a:t>
            </a:r>
            <a:r>
              <a:rPr lang="en-GB" sz="1800" dirty="0" smtClean="0"/>
              <a:t>in substantive and organizational terms</a:t>
            </a:r>
            <a:endParaRPr lang="en-GB" sz="1800" b="1" dirty="0" smtClean="0"/>
          </a:p>
          <a:p>
            <a:pPr algn="l"/>
            <a:endParaRPr lang="en-GB" sz="1800" dirty="0" smtClean="0"/>
          </a:p>
          <a:p>
            <a:pPr algn="l"/>
            <a:r>
              <a:rPr lang="en-GB" sz="1800" dirty="0" smtClean="0"/>
              <a:t>	</a:t>
            </a:r>
            <a:r>
              <a:rPr lang="en-GB" sz="1800" i="1" dirty="0" smtClean="0"/>
              <a:t>In the interest of the </a:t>
            </a:r>
            <a:r>
              <a:rPr lang="en-GB" sz="1800" b="1" i="1" dirty="0" smtClean="0"/>
              <a:t>efficient management of the Working Community 	of the Danube Regions</a:t>
            </a:r>
            <a:r>
              <a:rPr lang="en-GB" sz="1800" i="1" dirty="0" smtClean="0"/>
              <a:t>, the activities of its bodies are to be reviewed 	and, if appropriate, </a:t>
            </a:r>
            <a:r>
              <a:rPr lang="en-GB" sz="1800" b="1" i="1" dirty="0" smtClean="0"/>
              <a:t>merged</a:t>
            </a:r>
            <a:r>
              <a:rPr lang="en-GB" sz="1800" i="1" dirty="0" smtClean="0"/>
              <a:t>. Moreover, the possibilities of bodies and 	formats to be </a:t>
            </a:r>
            <a:r>
              <a:rPr lang="en-GB" sz="1800" b="1" i="1" dirty="0" smtClean="0"/>
              <a:t>organized jointly </a:t>
            </a:r>
            <a:r>
              <a:rPr lang="en-GB" sz="1800" i="1" dirty="0" smtClean="0"/>
              <a:t>with the </a:t>
            </a:r>
            <a:r>
              <a:rPr lang="en-GB" sz="1800" b="1" i="1" dirty="0" smtClean="0"/>
              <a:t>Council of Danube Cities and 	Regions </a:t>
            </a:r>
            <a:r>
              <a:rPr lang="en-GB" sz="1800" i="1" dirty="0" smtClean="0"/>
              <a:t>are to be examined.</a:t>
            </a:r>
            <a:endParaRPr lang="en-GB" sz="1800" dirty="0" smtClean="0"/>
          </a:p>
          <a:p>
            <a:pPr algn="l"/>
            <a:endParaRPr lang="de-DE" sz="1800" dirty="0"/>
          </a:p>
          <a:p>
            <a:pPr lvl="0" algn="l"/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- 1 -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8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760" y="1916832"/>
            <a:ext cx="8784976" cy="3528392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Recommendations for resolutions:</a:t>
            </a:r>
          </a:p>
          <a:p>
            <a:pPr algn="l"/>
            <a:endParaRPr lang="en-GB" sz="1800" dirty="0" smtClean="0"/>
          </a:p>
          <a:p>
            <a:pPr marL="285750" indent="-285750" algn="l">
              <a:buFontTx/>
              <a:buChar char="-"/>
            </a:pPr>
            <a:r>
              <a:rPr lang="en-GB" sz="1800" dirty="0" smtClean="0"/>
              <a:t>Stronger </a:t>
            </a:r>
            <a:r>
              <a:rPr lang="en-GB" sz="1800" b="1" dirty="0" smtClean="0"/>
              <a:t>involvement of the interregional level</a:t>
            </a:r>
          </a:p>
          <a:p>
            <a:pPr algn="l"/>
            <a:endParaRPr lang="en-GB" sz="1800" dirty="0" smtClean="0"/>
          </a:p>
          <a:p>
            <a:pPr algn="l"/>
            <a:r>
              <a:rPr lang="en-GB" sz="1800" i="1" dirty="0" smtClean="0"/>
              <a:t>	Throughout the Danube region, the regional level is again to be involved 	more strongly in European activities. In particular, the idea of </a:t>
            </a:r>
            <a:r>
              <a:rPr lang="en-GB" sz="1800" b="1" i="1" dirty="0" smtClean="0"/>
              <a:t>regional 	representatives</a:t>
            </a:r>
            <a:r>
              <a:rPr lang="en-GB" sz="1800" i="1" dirty="0" smtClean="0"/>
              <a:t> of the </a:t>
            </a:r>
            <a:r>
              <a:rPr lang="en-GB" sz="1800" b="1" i="1" dirty="0" smtClean="0"/>
              <a:t>Danube region countries </a:t>
            </a:r>
            <a:r>
              <a:rPr lang="en-GB" sz="1800" i="1" dirty="0" smtClean="0"/>
              <a:t>is to be examined. Thus, 	the </a:t>
            </a:r>
            <a:r>
              <a:rPr lang="en-GB" sz="1800" b="1" i="1" dirty="0" smtClean="0"/>
              <a:t>essence of the Working Community of the Danube Regions </a:t>
            </a:r>
            <a:r>
              <a:rPr lang="en-GB" sz="1800" i="1" dirty="0" smtClean="0"/>
              <a:t>as the 	</a:t>
            </a:r>
            <a:r>
              <a:rPr lang="en-GB" sz="1800" b="1" i="1" dirty="0" smtClean="0"/>
              <a:t>representative of the regional level in the Danube region </a:t>
            </a:r>
            <a:r>
              <a:rPr lang="en-GB" sz="1800" i="1" dirty="0" smtClean="0"/>
              <a:t>and in the 	</a:t>
            </a:r>
            <a:r>
              <a:rPr lang="en-GB" sz="1800" b="1" i="1" dirty="0" smtClean="0"/>
              <a:t>nationally oriented EUSDR </a:t>
            </a:r>
            <a:r>
              <a:rPr lang="en-GB" sz="1800" i="1" dirty="0" smtClean="0"/>
              <a:t>can</a:t>
            </a:r>
            <a:r>
              <a:rPr lang="en-GB" sz="1800" b="1" i="1" dirty="0" smtClean="0"/>
              <a:t> </a:t>
            </a:r>
            <a:r>
              <a:rPr lang="en-GB" sz="1800" i="1" dirty="0" smtClean="0"/>
              <a:t>be expressed more clearly. </a:t>
            </a:r>
            <a:endParaRPr lang="en-GB" sz="1800" dirty="0" smtClean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 smtClean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- 2 -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3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7504" y="2132856"/>
            <a:ext cx="8784976" cy="3168352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Recommendations for resolutions:</a:t>
            </a:r>
          </a:p>
          <a:p>
            <a:pPr algn="l"/>
            <a:endParaRPr lang="en-GB" sz="1800" dirty="0" smtClean="0"/>
          </a:p>
          <a:p>
            <a:pPr marL="285750" indent="-285750" algn="l">
              <a:buFontTx/>
              <a:buChar char="-"/>
            </a:pPr>
            <a:r>
              <a:rPr lang="en-GB" sz="1800" dirty="0" smtClean="0"/>
              <a:t>Strengthening public and political visibility</a:t>
            </a:r>
          </a:p>
          <a:p>
            <a:pPr marL="285750" indent="-285750" algn="l">
              <a:buFontTx/>
              <a:buChar char="-"/>
            </a:pPr>
            <a:endParaRPr lang="en-GB" sz="1800" dirty="0" smtClean="0"/>
          </a:p>
          <a:p>
            <a:pPr algn="l">
              <a:spcBef>
                <a:spcPct val="50000"/>
              </a:spcBef>
            </a:pPr>
            <a:r>
              <a:rPr lang="en-GB" sz="1800" i="1" dirty="0" smtClean="0"/>
              <a:t>	Elaboration of a </a:t>
            </a:r>
            <a:r>
              <a:rPr lang="en-GB" sz="1800" b="1" i="1" dirty="0" smtClean="0"/>
              <a:t>communication and public relations strategy </a:t>
            </a:r>
            <a:r>
              <a:rPr lang="en-GB" sz="1800" i="1" dirty="0" smtClean="0"/>
              <a:t>aimed at 	communicating the purpose and the importance of the Working Community 	of the Danube Regions, addressing new target groups, and enhancing 	political visibility.</a:t>
            </a:r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endParaRPr lang="de-AT" dirty="0" smtClean="0">
              <a:solidFill>
                <a:srgbClr val="FFFFFF"/>
              </a:solidFill>
            </a:endParaRPr>
          </a:p>
          <a:p>
            <a:pPr algn="l">
              <a:defRPr/>
            </a:pPr>
            <a:r>
              <a:rPr lang="de-AT" dirty="0" smtClean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 smtClean="0">
                <a:solidFill>
                  <a:srgbClr val="FFFFFF"/>
                </a:solidFill>
              </a:rPr>
              <a:t>der ARGE Donauländer 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- 3 -	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0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2916" y="1700808"/>
            <a:ext cx="8784976" cy="4032448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Recommendations for resolutions:</a:t>
            </a:r>
          </a:p>
          <a:p>
            <a:pPr algn="l"/>
            <a:endParaRPr lang="en-GB" sz="1800" dirty="0" smtClean="0"/>
          </a:p>
          <a:p>
            <a:pPr marL="285750" indent="-285750" algn="l">
              <a:buFontTx/>
              <a:buChar char="-"/>
            </a:pPr>
            <a:r>
              <a:rPr lang="en-GB" sz="1800" dirty="0" smtClean="0"/>
              <a:t>Examining the possibilities of </a:t>
            </a:r>
            <a:r>
              <a:rPr lang="en-GB" sz="1800" b="1" dirty="0" smtClean="0"/>
              <a:t>supporting the process of reorientation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 smtClean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 smtClean="0"/>
          </a:p>
          <a:p>
            <a:pPr algn="l">
              <a:spcBef>
                <a:spcPct val="50000"/>
              </a:spcBef>
            </a:pPr>
            <a:endParaRPr lang="en-GB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- 4 -	</a:t>
            </a:r>
            <a:r>
              <a:rPr lang="de-AT" b="1" dirty="0">
                <a:solidFill>
                  <a:srgbClr val="FFFFFF"/>
                </a:solidFill>
              </a:rPr>
              <a:t>	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27584" y="3045780"/>
            <a:ext cx="669674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SzPct val="75000"/>
            </a:pPr>
            <a:r>
              <a:rPr lang="en-GB" i="1" kern="0" dirty="0" smtClean="0">
                <a:solidFill>
                  <a:srgbClr val="000000"/>
                </a:solidFill>
              </a:rPr>
              <a:t>To implement the proposed reform, it would be advisable to identify a suitable person, a suitable institution or a suitable enterprise to be </a:t>
            </a:r>
            <a:r>
              <a:rPr lang="en-GB" b="1" i="1" kern="0" dirty="0" smtClean="0">
                <a:solidFill>
                  <a:srgbClr val="000000"/>
                </a:solidFill>
              </a:rPr>
              <a:t>involved in the process</a:t>
            </a:r>
            <a:r>
              <a:rPr lang="en-GB" i="1" kern="0" dirty="0" smtClean="0">
                <a:solidFill>
                  <a:srgbClr val="000000"/>
                </a:solidFill>
              </a:rPr>
              <a:t>. 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SzPct val="75000"/>
            </a:pPr>
            <a:r>
              <a:rPr lang="en-GB" i="1" kern="0" dirty="0" smtClean="0">
                <a:solidFill>
                  <a:srgbClr val="000000"/>
                </a:solidFill>
              </a:rPr>
              <a:t>Obtaining such support primarily serves the purposes of </a:t>
            </a:r>
            <a:r>
              <a:rPr lang="en-GB" b="1" i="1" kern="0" dirty="0" smtClean="0">
                <a:solidFill>
                  <a:srgbClr val="000000"/>
                </a:solidFill>
              </a:rPr>
              <a:t>strengthening interregional networking </a:t>
            </a:r>
            <a:r>
              <a:rPr lang="en-GB" i="1" kern="0" dirty="0" smtClean="0">
                <a:solidFill>
                  <a:srgbClr val="000000"/>
                </a:solidFill>
              </a:rPr>
              <a:t>and </a:t>
            </a:r>
            <a:r>
              <a:rPr lang="en-GB" b="1" i="1" kern="0" dirty="0" smtClean="0">
                <a:solidFill>
                  <a:srgbClr val="000000"/>
                </a:solidFill>
              </a:rPr>
              <a:t>enhancing the external impact </a:t>
            </a:r>
            <a:r>
              <a:rPr lang="en-GB" i="1" kern="0" dirty="0" smtClean="0">
                <a:solidFill>
                  <a:srgbClr val="000000"/>
                </a:solidFill>
              </a:rPr>
              <a:t>to be achieved by the Working Community.   </a:t>
            </a:r>
            <a:endParaRPr lang="en-GB" i="1" kern="0" dirty="0">
              <a:solidFill>
                <a:srgbClr val="000000"/>
              </a:solidFill>
            </a:endParaRPr>
          </a:p>
        </p:txBody>
      </p:sp>
      <p:pic>
        <p:nvPicPr>
          <p:cNvPr id="7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9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8558" y="1470025"/>
            <a:ext cx="8784976" cy="4752528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Next Steps: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First workshop on reform projects in Lower Austria, January/February 2018 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February/March: Event co-organized with </a:t>
            </a:r>
            <a:r>
              <a:rPr lang="en-GB" sz="1600" dirty="0" err="1" smtClean="0">
                <a:solidFill>
                  <a:prstClr val="black"/>
                </a:solidFill>
              </a:rPr>
              <a:t>CoDCR</a:t>
            </a:r>
            <a:endParaRPr lang="en-GB" sz="1600" dirty="0" smtClean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Meeting of Working Group on Culture, Science and Education, HY1 2018 in Lower Austria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Second workshop on reform projects, HY1 2018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Working Group Economy, Tourism and Transport: </a:t>
            </a:r>
            <a:r>
              <a:rPr lang="en-GB" sz="1600" dirty="0" smtClean="0">
                <a:solidFill>
                  <a:prstClr val="black"/>
                </a:solidFill>
              </a:rPr>
              <a:t>Involvement of the Danube Region </a:t>
            </a:r>
            <a:r>
              <a:rPr lang="en-GB" sz="1600" dirty="0" smtClean="0">
                <a:solidFill>
                  <a:prstClr val="black"/>
                </a:solidFill>
              </a:rPr>
              <a:t/>
            </a:r>
            <a:br>
              <a:rPr lang="en-GB" sz="1600" dirty="0" smtClean="0">
                <a:solidFill>
                  <a:prstClr val="black"/>
                </a:solidFill>
              </a:rPr>
            </a:br>
            <a:r>
              <a:rPr lang="en-GB" sz="1600" dirty="0" smtClean="0">
                <a:solidFill>
                  <a:prstClr val="black"/>
                </a:solidFill>
              </a:rPr>
              <a:t>in </a:t>
            </a:r>
            <a:r>
              <a:rPr lang="en-GB" sz="1600" dirty="0" smtClean="0">
                <a:solidFill>
                  <a:prstClr val="black"/>
                </a:solidFill>
              </a:rPr>
              <a:t>the OBOR Project (The New Silk Road), HY1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Working Group Economy, Tourism and Transport: Event </a:t>
            </a:r>
            <a:r>
              <a:rPr lang="en-GB" sz="1600" dirty="0" smtClean="0">
                <a:solidFill>
                  <a:prstClr val="black"/>
                </a:solidFill>
              </a:rPr>
              <a:t>co-organized with </a:t>
            </a:r>
            <a:br>
              <a:rPr lang="en-GB" sz="1600" dirty="0" smtClean="0">
                <a:solidFill>
                  <a:prstClr val="black"/>
                </a:solidFill>
              </a:rPr>
            </a:br>
            <a:r>
              <a:rPr lang="en-GB" sz="1600" dirty="0" smtClean="0">
                <a:solidFill>
                  <a:prstClr val="black"/>
                </a:solidFill>
              </a:rPr>
              <a:t>Pro Danube Austria and Pro Danube International, HY1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Itinerant cartoon exhibition, HY2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Development of the Danube Promenade Project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Danube Culture Conference in Linz, HY2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Conference of Heads of </a:t>
            </a:r>
            <a:r>
              <a:rPr lang="en-GB" sz="1600" dirty="0" smtClean="0">
                <a:solidFill>
                  <a:prstClr val="black"/>
                </a:solidFill>
              </a:rPr>
              <a:t>Government/Meeting of </a:t>
            </a:r>
            <a:r>
              <a:rPr lang="en-GB" sz="1600" dirty="0" smtClean="0">
                <a:solidFill>
                  <a:prstClr val="black"/>
                </a:solidFill>
              </a:rPr>
              <a:t>Senior Civil Servants, HY2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Conference on Digitization in the Danube Region, HY2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2008 Conference on Danube Tourism, HY2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en-GB" sz="1800" dirty="0" smtClean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                                                    </a:t>
            </a: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- 5 -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0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1470025"/>
          </a:xfrm>
        </p:spPr>
        <p:txBody>
          <a:bodyPr/>
          <a:lstStyle/>
          <a:p>
            <a:r>
              <a:rPr lang="de-AT" sz="2400" b="1" dirty="0" smtClean="0">
                <a:latin typeface="Arial Black" panose="020B0A04020102020204" pitchFamily="34" charset="0"/>
              </a:rPr>
              <a:t>REORIENTATION </a:t>
            </a:r>
            <a:r>
              <a:rPr lang="de-AT" sz="2400" b="1" dirty="0">
                <a:latin typeface="Arial Black" panose="020B0A04020102020204" pitchFamily="34" charset="0"/>
              </a:rPr>
              <a:t>OF DANUBE REGION </a:t>
            </a:r>
            <a:br>
              <a:rPr lang="de-AT" sz="2400" b="1" dirty="0">
                <a:latin typeface="Arial Black" panose="020B0A04020102020204" pitchFamily="34" charset="0"/>
              </a:rPr>
            </a:br>
            <a:r>
              <a:rPr lang="de-AT" sz="2400" b="1" dirty="0">
                <a:latin typeface="Arial Black" panose="020B0A04020102020204" pitchFamily="34" charset="0"/>
              </a:rPr>
              <a:t>ACTIVITIES IN LOWER AUSTRIA</a:t>
            </a:r>
            <a:endParaRPr lang="de-AT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8558" y="1556791"/>
            <a:ext cx="8784976" cy="4665761"/>
          </a:xfrm>
        </p:spPr>
        <p:txBody>
          <a:bodyPr/>
          <a:lstStyle/>
          <a:p>
            <a:pPr marL="274638" algn="l"/>
            <a:r>
              <a:rPr lang="en-GB" sz="2000" b="1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Next Steps: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Meeting of Working Group on Sustainability, Energy and Environment </a:t>
            </a:r>
            <a:br>
              <a:rPr lang="en-GB" sz="1600" dirty="0" smtClean="0">
                <a:solidFill>
                  <a:prstClr val="black"/>
                </a:solidFill>
              </a:rPr>
            </a:br>
            <a:r>
              <a:rPr lang="en-GB" sz="1600" dirty="0" smtClean="0">
                <a:solidFill>
                  <a:prstClr val="black"/>
                </a:solidFill>
              </a:rPr>
              <a:t>24/25 April 2018  Tulln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Energy </a:t>
            </a:r>
            <a:r>
              <a:rPr lang="en-GB" sz="1600" dirty="0" smtClean="0">
                <a:solidFill>
                  <a:prstClr val="black"/>
                </a:solidFill>
              </a:rPr>
              <a:t>Future Tour 2018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Lower Austrian E-Mobility Day, 26 May 2018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prstClr val="black"/>
                </a:solidFill>
              </a:rPr>
              <a:t>Meeting within the framework of the 2018 Annual Forum  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>
              <a:solidFill>
                <a:prstClr val="black"/>
              </a:solidFill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endParaRPr lang="de-AT" sz="1800" dirty="0"/>
          </a:p>
          <a:p>
            <a:pPr algn="l">
              <a:spcBef>
                <a:spcPct val="50000"/>
              </a:spcBef>
            </a:pPr>
            <a:endParaRPr lang="de-DE" altLang="de-DE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0" y="6237288"/>
            <a:ext cx="9036496" cy="457200"/>
          </a:xfrm>
        </p:spPr>
        <p:txBody>
          <a:bodyPr/>
          <a:lstStyle/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      </a:t>
            </a:r>
            <a:r>
              <a:rPr lang="de-AT" dirty="0" smtClean="0">
                <a:solidFill>
                  <a:srgbClr val="FFFFFF"/>
                </a:solidFill>
              </a:rPr>
              <a:t>                                          </a:t>
            </a:r>
            <a:endParaRPr lang="de-AT" dirty="0">
              <a:solidFill>
                <a:srgbClr val="FFFFFF"/>
              </a:solidFill>
            </a:endParaRPr>
          </a:p>
          <a:p>
            <a:pPr algn="l">
              <a:defRPr/>
            </a:pPr>
            <a:r>
              <a:rPr lang="de-AT" dirty="0">
                <a:solidFill>
                  <a:srgbClr val="FFFFFF"/>
                </a:solidFill>
              </a:rPr>
              <a:t> </a:t>
            </a:r>
            <a:r>
              <a:rPr lang="de-AT" dirty="0" smtClean="0">
                <a:solidFill>
                  <a:srgbClr val="FFFFFF"/>
                </a:solidFill>
              </a:rPr>
              <a:t>      </a:t>
            </a:r>
            <a:r>
              <a:rPr lang="de-AT" sz="1200" b="1" dirty="0" smtClean="0">
                <a:solidFill>
                  <a:srgbClr val="FFFFFF"/>
                </a:solidFill>
              </a:rPr>
              <a:t>Generalsekretariat </a:t>
            </a:r>
            <a:r>
              <a:rPr lang="de-AT" sz="1200" b="1" dirty="0">
                <a:solidFill>
                  <a:srgbClr val="FFFFFF"/>
                </a:solidFill>
              </a:rPr>
              <a:t>der ARGE Donauländer 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b="1" dirty="0" smtClean="0">
                <a:solidFill>
                  <a:srgbClr val="FFFFFF"/>
                </a:solidFill>
              </a:rPr>
              <a:t>- 6 -	</a:t>
            </a:r>
            <a:r>
              <a:rPr lang="de-AT" b="1" dirty="0" smtClean="0">
                <a:solidFill>
                  <a:srgbClr val="FFFFFF"/>
                </a:solidFill>
              </a:rPr>
              <a:t>		</a:t>
            </a:r>
            <a:r>
              <a:rPr lang="de-AT" sz="1050" b="1" dirty="0" err="1" smtClean="0">
                <a:solidFill>
                  <a:srgbClr val="FFFFFF"/>
                </a:solidFill>
              </a:rPr>
              <a:t>October</a:t>
            </a:r>
            <a:r>
              <a:rPr lang="de-AT" sz="1050" b="1" dirty="0" smtClean="0">
                <a:solidFill>
                  <a:srgbClr val="FFFFFF"/>
                </a:solidFill>
              </a:rPr>
              <a:t> </a:t>
            </a:r>
            <a:r>
              <a:rPr lang="de-AT" sz="1050" b="1" dirty="0">
                <a:solidFill>
                  <a:srgbClr val="FFFFFF"/>
                </a:solidFill>
              </a:rPr>
              <a:t>2017</a:t>
            </a:r>
            <a:endParaRPr lang="de-DE" sz="1050" b="1" dirty="0">
              <a:solidFill>
                <a:srgbClr val="FFFFFF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7504" y="1412776"/>
            <a:ext cx="8629560" cy="360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2800" b="1" u="sng" dirty="0">
              <a:solidFill>
                <a:srgbClr val="000000"/>
              </a:solidFill>
            </a:endParaRPr>
          </a:p>
        </p:txBody>
      </p:sp>
      <p:pic>
        <p:nvPicPr>
          <p:cNvPr id="6" name="Picture 3" descr="ARGE_DL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" b="73656"/>
          <a:stretch>
            <a:fillRect/>
          </a:stretch>
        </p:blipFill>
        <p:spPr bwMode="auto">
          <a:xfrm>
            <a:off x="7812360" y="348019"/>
            <a:ext cx="103822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7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edit="true" text="Beilage zu TOP 5.2. Presentation of the reform proposals"/>
    <f:field ref="objsubject" par="" edit="true" text=""/>
    <f:field ref="objcreatedby" par="" text="Stierschneider, Regina"/>
    <f:field ref="objcreatedat" par="" text="10.10.2017 09:45:14"/>
    <f:field ref="objchangedby" par="" text="Stierschneider, Regina"/>
    <f:field ref="objmodifiedat" par="" text="10.10.2017 10:23:43"/>
    <f:field ref="doc_FSCFOLIO_1_1001_FieldDocumentNumber" par="" text=""/>
    <f:field ref="doc_FSCFOLIO_1_1001_FieldSubject" par="" edit="true" text=""/>
    <f:field ref="FSCFOLIO_1_1001_FieldCurrentUser" par="" text="Regina Stierschneider"/>
    <f:field ref="CCAPRECONFIG_15_1001_Objektname" par="" edit="true" text="Beilage zu TOP 5.2. Presentation of the reform proposals"/>
    <f:field ref="CCAPRECONFIG_15_1001_Objektname" par="" edit="true" text="Beilage zu TOP 5.2. Presentation of the reform proposals"/>
  </f:record>
  <f:display par="" text="...">
    <f:field ref="FSCFOLIO_1_1001_FieldCurrentUser" text="Aktueller Benutzer"/>
    <f:field ref="objcreatedat" text="Erzeugt am/um"/>
    <f:field ref="objcreatedby" text="Erzeugt von"/>
    <f:field ref="objsubject" text="FSC Betreff"/>
    <f:field ref="objmodifiedat" text="Letzte Änderung am/um"/>
    <f:field ref="objchangedby" text="Letzte Änderung von"/>
    <f:field ref="objname" text="Name"/>
    <f:field ref="CCAPRECONFIG_15_1001_Objektname" text="Objektname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Bildschirmpräsentation (4:3)</PresentationFormat>
  <Paragraphs>77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Standarddesign</vt:lpstr>
      <vt:lpstr>REORIENTATION OF DANUBE REGION  ACTIVITIES IN LOWER AUSTRIA</vt:lpstr>
      <vt:lpstr>REORIENTATION OF DANUBE REGION  ACTIVITIES IN LOWER AUSTRIA</vt:lpstr>
      <vt:lpstr>REORIENTATION OF DANUBE REGION  ACTIVITIES IN LOWER AUSTRIA</vt:lpstr>
      <vt:lpstr>REORIENTATION OF DANUBE REGION  ACTIVITIES IN LOWER AUSTRIA</vt:lpstr>
      <vt:lpstr>REORIENTATION OF DANUBE REGION  ACTIVITIES IN LOWER AUSTRIA</vt:lpstr>
      <vt:lpstr>REORIENTATION OF DANUBE REGION  ACTIVITIES IN LOWER AUSTRIA</vt:lpstr>
    </vt:vector>
  </TitlesOfParts>
  <Company>Amt der NÖ Landesregierung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Ortner Simon (LAD1-IP))</dc:creator>
  <cp:lastModifiedBy>stierschneider regina</cp:lastModifiedBy>
  <cp:revision>92</cp:revision>
  <cp:lastPrinted>2017-09-26T12:03:54Z</cp:lastPrinted>
  <dcterms:created xsi:type="dcterms:W3CDTF">2016-10-11T07:47:29Z</dcterms:created>
  <dcterms:modified xsi:type="dcterms:W3CDTF">2017-10-10T08:23:42Z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FSCLAKIS@15.1000:Abgeschlossen" pid="2" fmtid="{D5CDD505-2E9C-101B-9397-08002B2CF9AE}">
    <vt:lpwstr/>
  </property>
  <property name="FSC#FSCLAKIS@15.1000:Abgezeichnet_am" pid="3" fmtid="{D5CDD505-2E9C-101B-9397-08002B2CF9AE}">
    <vt:lpwstr/>
  </property>
  <property name="FSC#FSCLAKIS@15.1000:Abgezeichnet_von" pid="4" fmtid="{D5CDD505-2E9C-101B-9397-08002B2CF9AE}">
    <vt:lpwstr/>
  </property>
  <property name="FSC#FSCLAKIS@15.1000:Abgezeichnet2_am" pid="5" fmtid="{D5CDD505-2E9C-101B-9397-08002B2CF9AE}">
    <vt:lpwstr/>
  </property>
  <property name="FSC#FSCLAKIS@15.1000:Abgezeichnet2_von" pid="6" fmtid="{D5CDD505-2E9C-101B-9397-08002B2CF9AE}">
    <vt:lpwstr/>
  </property>
  <property name="FSC#FSCLAKIS@15.1000:Abschriftsklausel" pid="7" fmtid="{D5CDD505-2E9C-101B-9397-08002B2CF9AE}">
    <vt:lpwstr/>
  </property>
  <property name="FSC#FSCLAKIS@15.1000:AktBetreff" pid="8" fmtid="{D5CDD505-2E9C-101B-9397-08002B2CF9AE}">
    <vt:lpwstr>Sitzung der AG der Leitenden Beamten und Konferenz der Regierungschefs</vt:lpwstr>
  </property>
  <property name="FSC#FSCLAKIS@15.1000:Bearbeiter_Tit_NN" pid="9" fmtid="{D5CDD505-2E9C-101B-9397-08002B2CF9AE}">
    <vt:lpwstr>Mag. Dr. Ortner</vt:lpwstr>
  </property>
  <property name="FSC#FSCLAKIS@15.1000:Bearbeiter_Tit_VN_NN" pid="10" fmtid="{D5CDD505-2E9C-101B-9397-08002B2CF9AE}">
    <vt:lpwstr>Mag. Dr. Simon Ortner</vt:lpwstr>
  </property>
  <property name="FSC#FSCLAKIS@15.1000:Beilagen" pid="11" fmtid="{D5CDD505-2E9C-101B-9397-08002B2CF9AE}">
    <vt:lpwstr/>
  </property>
  <property name="FSC#FSCLAKIS@15.1000:Betreff" pid="12" fmtid="{D5CDD505-2E9C-101B-9397-08002B2CF9AE}">
    <vt:lpwstr>ARGE DL, Gemeinsame Tagung - 27. SdLB und 24. KdRC, 12. Oktober 2017, Kreis Trnava (SK)</vt:lpwstr>
  </property>
  <property name="FSC#FSCLAKIS@15.1000:Bezug" pid="13" fmtid="{D5CDD505-2E9C-101B-9397-08002B2CF9AE}">
    <vt:lpwstr/>
  </property>
  <property name="FSC#FSCLAKIS@15.1000:DW_Bearbeiter" pid="14" fmtid="{D5CDD505-2E9C-101B-9397-08002B2CF9AE}">
    <vt:lpwstr>17500</vt:lpwstr>
  </property>
  <property name="FSC#FSCLAKIS@15.1000:DW_Eigentuemer_Zuschrift" pid="15" fmtid="{D5CDD505-2E9C-101B-9397-08002B2CF9AE}">
    <vt:lpwstr/>
  </property>
  <property name="FSC#FSCLAKIS@15.1000:Geschlecht_Bearbeiter" pid="16" fmtid="{D5CDD505-2E9C-101B-9397-08002B2CF9AE}">
    <vt:lpwstr>Männlich</vt:lpwstr>
  </property>
  <property name="FSC#FSCLAKIS@15.1000:Geschlecht_Eigentuemer_Zuschrift" pid="17" fmtid="{D5CDD505-2E9C-101B-9397-08002B2CF9AE}">
    <vt:lpwstr/>
  </property>
  <property name="FSC#FSCLAKIS@15.1000:Eigentuemer_Zuschrift_Tit_NN" pid="18" fmtid="{D5CDD505-2E9C-101B-9397-08002B2CF9AE}">
    <vt:lpwstr/>
  </property>
  <property name="FSC#FSCLAKIS@15.1000:Eigentuemer_Zuschrift_Tit_VN_NN" pid="19" fmtid="{D5CDD505-2E9C-101B-9397-08002B2CF9AE}">
    <vt:lpwstr/>
  </property>
  <property name="FSC#FSCLAKIS@15.1000:Erzeugt_am" pid="20" fmtid="{D5CDD505-2E9C-101B-9397-08002B2CF9AE}">
    <vt:lpwstr>10.10.2017</vt:lpwstr>
  </property>
  <property name="FSC#FSCLAKIS@15.1000:Fertigungsklausel" pid="21" fmtid="{D5CDD505-2E9C-101B-9397-08002B2CF9AE}">
    <vt:lpwstr/>
  </property>
  <property name="FSC#FSCLAKIS@15.1000:Fertigungsklausel2" pid="22" fmtid="{D5CDD505-2E9C-101B-9397-08002B2CF9AE}">
    <vt:lpwstr/>
  </property>
  <property name="FSC#FSCLAKIS@15.1000:Kennzeichen" pid="23" fmtid="{D5CDD505-2E9C-101B-9397-08002B2CF9AE}">
    <vt:lpwstr>LAD1-IE-ED-4/045-2017</vt:lpwstr>
  </property>
  <property name="FSC#FSCLAKIS@15.1000:Objektname" pid="24" fmtid="{D5CDD505-2E9C-101B-9397-08002B2CF9AE}">
    <vt:lpwstr>Beilage zu TOP 5.2. Presentation of the reform proposals</vt:lpwstr>
  </property>
  <property name="FSC#FSCLAKIS@15.1000:RsabAbsender" pid="25" fmtid="{D5CDD505-2E9C-101B-9397-08002B2CF9AE}">
    <vt:lpwstr>Amt der NÖ Landesregierung_x000d__x000a_Abteilung Landesamtsdirektion_x000d__x000a_Landhausplatz 1_x000d__x000a_3109 St. Pölten</vt:lpwstr>
  </property>
  <property name="FSC#FSCLAKIS@15.1000:Text_nach_Fertigung" pid="26" fmtid="{D5CDD505-2E9C-101B-9397-08002B2CF9AE}">
    <vt:lpwstr/>
  </property>
  <property name="FSC#FSCLAKIS@15.1000:Unterschrieben_am" pid="27" fmtid="{D5CDD505-2E9C-101B-9397-08002B2CF9AE}">
    <vt:lpwstr/>
  </property>
  <property name="FSC#FSCLAKIS@15.1000:Unterschrieben_von" pid="28" fmtid="{D5CDD505-2E9C-101B-9397-08002B2CF9AE}">
    <vt:lpwstr/>
  </property>
  <property name="FSC#FSCLAKIS@15.1000:Unterschrieben2_am" pid="29" fmtid="{D5CDD505-2E9C-101B-9397-08002B2CF9AE}">
    <vt:lpwstr/>
  </property>
  <property name="FSC#FSCLAKIS@15.1000:Unterschrieben2_von" pid="30" fmtid="{D5CDD505-2E9C-101B-9397-08002B2CF9AE}">
    <vt:lpwstr/>
  </property>
  <property name="FSC#FSCLAKIS@15.1000:Unterschrieben_von_Tit_VN_NN_gsp" pid="31" fmtid="{D5CDD505-2E9C-101B-9397-08002B2CF9AE}">
    <vt:lpwstr/>
  </property>
  <property name="FSC#FSCLAKIS@15.1000:Unterschrieben_von_Tit_VN_NN_ng" pid="32" fmtid="{D5CDD505-2E9C-101B-9397-08002B2CF9AE}">
    <vt:lpwstr/>
  </property>
  <property name="FSC#FSCLAKIS@15.1000:Gesperrt_Bearbeiter" pid="33" fmtid="{D5CDD505-2E9C-101B-9397-08002B2CF9AE}">
    <vt:lpwstr>Mag. Dr. O r t n e r</vt:lpwstr>
  </property>
  <property name="FSC#FSCLAKIS@15.1000:Systemaenderungszeitpunkt" pid="34" fmtid="{D5CDD505-2E9C-101B-9397-08002B2CF9AE}">
    <vt:lpwstr>10. Oktober 2017</vt:lpwstr>
  </property>
  <property name="FSC#FSCLAKIS@15.1000:Eingangsdatum_ON" pid="35" fmtid="{D5CDD505-2E9C-101B-9397-08002B2CF9AE}">
    <vt:lpwstr/>
  </property>
  <property name="FSC#FSCLAKIS@15.1000:Frist_ON" pid="36" fmtid="{D5CDD505-2E9C-101B-9397-08002B2CF9AE}">
    <vt:lpwstr/>
  </property>
  <property name="FSC#FSCLAKIS@15.1000:Anmerkung_ON" pid="37" fmtid="{D5CDD505-2E9C-101B-9397-08002B2CF9AE}">
    <vt:lpwstr/>
  </property>
  <property name="FSC#FSCLAKIS@15.1000:Inhalt_ON" pid="38" fmtid="{D5CDD505-2E9C-101B-9397-08002B2CF9AE}">
    <vt:lpwstr/>
  </property>
  <property name="FSC#FSCLAKIS@15.1000:Hinweis_ON" pid="39" fmtid="{D5CDD505-2E9C-101B-9397-08002B2CF9AE}">
    <vt:lpwstr/>
  </property>
  <property name="FSC#FSCLAKIS@15.1000:Erledigung_ON" pid="40" fmtid="{D5CDD505-2E9C-101B-9397-08002B2CF9AE}">
    <vt:lpwstr/>
  </property>
  <property name="FSC#FSCLAKIS@15.1000:DVR" pid="41" fmtid="{D5CDD505-2E9C-101B-9397-08002B2CF9AE}">
    <vt:lpwstr>0059986</vt:lpwstr>
  </property>
  <property name="FSC#FSCLAKIS@15.1000:Eigentuemer_Objekt_Tit_VN_NN" pid="42" fmtid="{D5CDD505-2E9C-101B-9397-08002B2CF9AE}">
    <vt:lpwstr>Regina Stierschneider</vt:lpwstr>
  </property>
  <property name="FSC#FSCLAKIS@15.1000:DW_Eigentuemer_Objekt" pid="43" fmtid="{D5CDD505-2E9C-101B-9397-08002B2CF9AE}">
    <vt:lpwstr>13779</vt:lpwstr>
  </property>
  <property name="FSC#NOELLAKISFORMSPROP@1000.8803:xmldata3" pid="44" fmtid="{D5CDD505-2E9C-101B-9397-08002B2CF9AE}">
    <vt:lpwstr>keine Verkäufer</vt:lpwstr>
  </property>
  <property name="FSC#NOELLAKISFORMSPROP@1000.8803:xmldata3n" pid="45" fmtid="{D5CDD505-2E9C-101B-9397-08002B2CF9AE}">
    <vt:lpwstr>TEXT: LEER (!)</vt:lpwstr>
  </property>
  <property name="FSC#NOELLAKISFORMSPROP@1000.8803:xmldata10" pid="46" fmtid="{D5CDD505-2E9C-101B-9397-08002B2CF9AE}">
    <vt:lpwstr>keine Käufer</vt:lpwstr>
  </property>
  <property name="FSC#NOELLAKISFORMSPROP@1000.8803:xmldata10n" pid="47" fmtid="{D5CDD505-2E9C-101B-9397-08002B2CF9AE}">
    <vt:lpwstr>TEXT: LEER (!)</vt:lpwstr>
  </property>
  <property name="FSC#NOELLAKISFORMSPROP@1000.8803:xmldata100" pid="48" fmtid="{D5CDD505-2E9C-101B-9397-08002B2CF9AE}">
    <vt:lpwstr>kein Rechtsgeschäft</vt:lpwstr>
  </property>
  <property name="FSC#NOELLAKISFORMSPROP@1000.8803:xmldata100n" pid="49" fmtid="{D5CDD505-2E9C-101B-9397-08002B2CF9AE}">
    <vt:lpwstr>kein Rechtsgeschäft</vt:lpwstr>
  </property>
  <property name="FSC#NOELLAKISFORMSPROP@1000.8803:xmldata101" pid="50" fmtid="{D5CDD505-2E9C-101B-9397-08002B2CF9AE}">
    <vt:lpwstr>kein Datum</vt:lpwstr>
  </property>
  <property name="FSC#NOELLAKISFORMSPROP@1000.8803:xmldata101n" pid="51" fmtid="{D5CDD505-2E9C-101B-9397-08002B2CF9AE}">
    <vt:lpwstr>kein Datum</vt:lpwstr>
  </property>
  <property name="FSC#NOELLAKISFORMSPROP@1000.8803:xmldata102" pid="52" fmtid="{D5CDD505-2E9C-101B-9397-08002B2CF9AE}">
    <vt:lpwstr>Keine Aktenzahl des Rechtsgeschäfts erfasst</vt:lpwstr>
  </property>
  <property name="FSC#NOELLAKISFORMSPROP@1000.8803:xmldata102n" pid="53" fmtid="{D5CDD505-2E9C-101B-9397-08002B2CF9AE}">
    <vt:lpwstr>Keine Aktenzahl des Rechtsgeschäfts erfasst</vt:lpwstr>
  </property>
  <property name="FSC#NOELLAKISFORMSPROP@1000.8803:xmldata20" pid="54" fmtid="{D5CDD505-2E9C-101B-9397-08002B2CF9AE}">
    <vt:lpwstr>keine Grundstücke</vt:lpwstr>
  </property>
  <property name="FSC#NOELLAKISFORMSPROP@1000.8803:xmldata20n" pid="55" fmtid="{D5CDD505-2E9C-101B-9397-08002B2CF9AE}">
    <vt:lpwstr>TEXT: LEER (!)</vt:lpwstr>
  </property>
  <property name="FSC#NOELLAKISFORMSPROP@1000.8803:xmldata103" pid="56" fmtid="{D5CDD505-2E9C-101B-9397-08002B2CF9AE}">
    <vt:lpwstr>Kein Zuschlag - Gericht erfasst</vt:lpwstr>
  </property>
  <property name="FSC#NOELLAKISFORMSPROP@1000.8803:xmldata103n" pid="57" fmtid="{D5CDD505-2E9C-101B-9397-08002B2CF9AE}">
    <vt:lpwstr/>
  </property>
  <property name="FSC#NOELLAKISFORMSPROP@1000.8803:xmldata104" pid="58" fmtid="{D5CDD505-2E9C-101B-9397-08002B2CF9AE}">
    <vt:lpwstr>Kein Zuschlag - Datum erfasst</vt:lpwstr>
  </property>
  <property name="FSC#NOELLAKISFORMSPROP@1000.8803:xmldata104n" pid="59" fmtid="{D5CDD505-2E9C-101B-9397-08002B2CF9AE}">
    <vt:lpwstr>Kein Zuschlag - Datum erfasst</vt:lpwstr>
  </property>
  <property name="FSC#NOELLAKISFORMSPROP@1000.8803:xmldata105" pid="60" fmtid="{D5CDD505-2E9C-101B-9397-08002B2CF9AE}">
    <vt:lpwstr>Kein Zuschlag - Zahl erfasst</vt:lpwstr>
  </property>
  <property name="FSC#NOELLAKISFORMSPROP@1000.8803:xmldata105n" pid="61" fmtid="{D5CDD505-2E9C-101B-9397-08002B2CF9AE}">
    <vt:lpwstr>Kein Zuschlag - Zahl erfasst</vt:lpwstr>
  </property>
  <property name="FSC#NOELLAKISFORMSPROP@1000.8803:xmldata30" pid="62" fmtid="{D5CDD505-2E9C-101B-9397-08002B2CF9AE}">
    <vt:lpwstr>Kein Vertreter erfasst</vt:lpwstr>
  </property>
  <property name="FSC#NOELLAKISFORMSPROP@1000.8803:xmldata30n" pid="63" fmtid="{D5CDD505-2E9C-101B-9397-08002B2CF9AE}">
    <vt:lpwstr>Kein Vertreter erfasst</vt:lpwstr>
  </property>
  <property name="FSC#NOELLAKISFORMSPROP@1000.8803:xmldataVertrEnt" pid="64" fmtid="{D5CDD505-2E9C-101B-9397-08002B2CF9AE}">
    <vt:lpwstr>Kein Vertreter erfasst</vt:lpwstr>
  </property>
  <property name="FSC#NOELLAKISFORMSPROP@1000.8803:xmldataVertrEntn" pid="65" fmtid="{D5CDD505-2E9C-101B-9397-08002B2CF9AE}">
    <vt:lpwstr>Kein Vertreter erfasst</vt:lpwstr>
  </property>
  <property name="FSC#NOELLAKISFORMSPROP@1000.8803:xmldataGrundstEnt" pid="66" fmtid="{D5CDD505-2E9C-101B-9397-08002B2CF9AE}">
    <vt:lpwstr>keine Grundstücke</vt:lpwstr>
  </property>
  <property name="FSC#NOELLAKISFORMSPROP@1000.8803:xmldataGrundstEntn" pid="67" fmtid="{D5CDD505-2E9C-101B-9397-08002B2CF9AE}">
    <vt:lpwstr>TEXT: LEER (!)</vt:lpwstr>
  </property>
  <property name="FSC#NOELLAKISFORMSPROP@1000.8803:xmldataGVAVerk" pid="68" fmtid="{D5CDD505-2E9C-101B-9397-08002B2CF9AE}">
    <vt:lpwstr>keine Verkäufer</vt:lpwstr>
  </property>
  <property name="FSC#NOELLAKISFORMSPROP@1000.8803:xmldataGVAVerkn" pid="69" fmtid="{D5CDD505-2E9C-101B-9397-08002B2CF9AE}">
    <vt:lpwstr>TEXT: LEER (!)</vt:lpwstr>
  </property>
  <property name="FSC#NOELLAKISFORMSPROP@1000.8803:xmldataGVAKaeufer" pid="70" fmtid="{D5CDD505-2E9C-101B-9397-08002B2CF9AE}">
    <vt:lpwstr>keine Käufer</vt:lpwstr>
  </property>
  <property name="FSC#NOELLAKISFORMSPROP@1000.8803:xmldataGVAKaeufern" pid="71" fmtid="{D5CDD505-2E9C-101B-9397-08002B2CF9AE}">
    <vt:lpwstr>TEXT: LEER (!)</vt:lpwstr>
  </property>
  <property name="FSC#NOELLAKISFORMSPROP@1000.8803:xmldataGVARechtsgesch" pid="72" fmtid="{D5CDD505-2E9C-101B-9397-08002B2CF9AE}">
    <vt:lpwstr>kein Rechtsgeschäft</vt:lpwstr>
  </property>
  <property name="FSC#NOELLAKISFORMSPROP@1000.8803:xmldataGVARechtsgeschn" pid="73" fmtid="{D5CDD505-2E9C-101B-9397-08002B2CF9AE}">
    <vt:lpwstr>kein Rechtsgeschäft</vt:lpwstr>
  </property>
  <property name="FSC#NOELLAKISFORMSPROP@1000.8803:xmldataGVA_RG_dat" pid="74" fmtid="{D5CDD505-2E9C-101B-9397-08002B2CF9AE}">
    <vt:lpwstr>kein Datum</vt:lpwstr>
  </property>
  <property name="FSC#NOELLAKISFORMSPROP@1000.8803:xmldataGVA_RG_datn" pid="75" fmtid="{D5CDD505-2E9C-101B-9397-08002B2CF9AE}">
    <vt:lpwstr>kein Datum</vt:lpwstr>
  </property>
  <property name="FSC#NOELLAKISFORMSPROP@1000.8803:xmldata_RG_Zahl_GVA" pid="76" fmtid="{D5CDD505-2E9C-101B-9397-08002B2CF9AE}">
    <vt:lpwstr>Keine Aktenzahl des Rechtsgeschäfts erfasst</vt:lpwstr>
  </property>
  <property name="FSC#NOELLAKISFORMSPROP@1000.8803:xmldata_RG_Zahl_GVAn" pid="77" fmtid="{D5CDD505-2E9C-101B-9397-08002B2CF9AE}">
    <vt:lpwstr>Keine Aktenzahl des Rechtsgeschäfts erfasst</vt:lpwstr>
  </property>
  <property name="FSC#NOELLAKISFORMSPROP@1000.8803:xmldata_grundstueck_GVA" pid="78" fmtid="{D5CDD505-2E9C-101B-9397-08002B2CF9AE}">
    <vt:lpwstr>keine Grundstücke</vt:lpwstr>
  </property>
  <property name="FSC#NOELLAKISFORMSPROP@1000.8803:xmldata_grundstueck_GVAn" pid="79" fmtid="{D5CDD505-2E9C-101B-9397-08002B2CF9AE}">
    <vt:lpwstr>TEXT: LEER (!)</vt:lpwstr>
  </property>
  <property name="FSC#NOELLAKISFORMSPROP@1000.8803:xmldataZuschlagGVA" pid="80" fmtid="{D5CDD505-2E9C-101B-9397-08002B2CF9AE}">
    <vt:lpwstr>Kein Zuschlag - Gericht erfasst</vt:lpwstr>
  </property>
  <property name="FSC#NOELLAKISFORMSPROP@1000.8803:xmldataZuschlagGVAn" pid="81" fmtid="{D5CDD505-2E9C-101B-9397-08002B2CF9AE}">
    <vt:lpwstr/>
  </property>
  <property name="FSC#NOELLAKISFORMSPROP@1000.8803:xmldata_ZuDat_GVA" pid="82" fmtid="{D5CDD505-2E9C-101B-9397-08002B2CF9AE}">
    <vt:lpwstr>Kein Zuschlag - Datum erfasst</vt:lpwstr>
  </property>
  <property name="FSC#NOELLAKISFORMSPROP@1000.8803:xmldata_ZuDat_GVAn" pid="83" fmtid="{D5CDD505-2E9C-101B-9397-08002B2CF9AE}">
    <vt:lpwstr>Kein Zuschlag - Datum erfasst</vt:lpwstr>
  </property>
  <property name="FSC#NOELLAKISFORMSPROP@1000.8803:xmldata_ZuZahl_GVA" pid="84" fmtid="{D5CDD505-2E9C-101B-9397-08002B2CF9AE}">
    <vt:lpwstr>Kein Zuschlag - Zahl erfasst</vt:lpwstr>
  </property>
  <property name="FSC#NOELLAKISFORMSPROP@1000.8803:xmldata_ZuZahl_GVAn" pid="85" fmtid="{D5CDD505-2E9C-101B-9397-08002B2CF9AE}">
    <vt:lpwstr>Kein Zuschlag - Zahl erfasst</vt:lpwstr>
  </property>
  <property name="FSC#NOELLAKISFORMSPROP@1000.8803:xmldata_Vertreter_GVA" pid="86" fmtid="{D5CDD505-2E9C-101B-9397-08002B2CF9AE}">
    <vt:lpwstr>Kein Vertreter erfasst</vt:lpwstr>
  </property>
  <property name="FSC#NOELLAKISFORMSPROP@1000.8803:xmldata_Vertreter_GVAn" pid="87" fmtid="{D5CDD505-2E9C-101B-9397-08002B2CF9AE}">
    <vt:lpwstr>Kein Vertreter erfasst</vt:lpwstr>
  </property>
  <property name="FSC#COOSYSTEM@1.1:Container" pid="88" fmtid="{D5CDD505-2E9C-101B-9397-08002B2CF9AE}">
    <vt:lpwstr>COO.1000.8802.49.10068541</vt:lpwstr>
  </property>
  <property name="FSC#COOELAK@1.1001:Subject" pid="89" fmtid="{D5CDD505-2E9C-101B-9397-08002B2CF9AE}">
    <vt:lpwstr>Sitzung der AG der Leitenden Beamten und Konferenz der Regierungschefs</vt:lpwstr>
  </property>
  <property name="FSC#COOELAK@1.1001:FileReference" pid="90" fmtid="{D5CDD505-2E9C-101B-9397-08002B2CF9AE}">
    <vt:lpwstr>LAD1-IP-ED-4-2011</vt:lpwstr>
  </property>
  <property name="FSC#COOELAK@1.1001:FileRefYear" pid="91" fmtid="{D5CDD505-2E9C-101B-9397-08002B2CF9AE}">
    <vt:lpwstr>2011</vt:lpwstr>
  </property>
  <property name="FSC#COOELAK@1.1001:FileRefOrdinal" pid="92" fmtid="{D5CDD505-2E9C-101B-9397-08002B2CF9AE}">
    <vt:lpwstr>4</vt:lpwstr>
  </property>
  <property name="FSC#COOELAK@1.1001:FileRefOU" pid="93" fmtid="{D5CDD505-2E9C-101B-9397-08002B2CF9AE}">
    <vt:lpwstr>LAD1</vt:lpwstr>
  </property>
  <property name="FSC#COOELAK@1.1001:Organization" pid="94" fmtid="{D5CDD505-2E9C-101B-9397-08002B2CF9AE}">
    <vt:lpwstr/>
  </property>
  <property name="FSC#COOELAK@1.1001:Owner" pid="95" fmtid="{D5CDD505-2E9C-101B-9397-08002B2CF9AE}">
    <vt:lpwstr>Stierschneider Regina</vt:lpwstr>
  </property>
  <property name="FSC#COOELAK@1.1001:OwnerExtension" pid="96" fmtid="{D5CDD505-2E9C-101B-9397-08002B2CF9AE}">
    <vt:lpwstr>13779</vt:lpwstr>
  </property>
  <property name="FSC#COOELAK@1.1001:OwnerFaxExtension" pid="97" fmtid="{D5CDD505-2E9C-101B-9397-08002B2CF9AE}">
    <vt:lpwstr/>
  </property>
  <property name="FSC#COOELAK@1.1001:DispatchedBy" pid="98" fmtid="{D5CDD505-2E9C-101B-9397-08002B2CF9AE}">
    <vt:lpwstr/>
  </property>
  <property name="FSC#COOELAK@1.1001:DispatchedAt" pid="99" fmtid="{D5CDD505-2E9C-101B-9397-08002B2CF9AE}">
    <vt:lpwstr/>
  </property>
  <property name="FSC#COOELAK@1.1001:ApprovedBy" pid="100" fmtid="{D5CDD505-2E9C-101B-9397-08002B2CF9AE}">
    <vt:lpwstr/>
  </property>
  <property name="FSC#COOELAK@1.1001:ApprovedAt" pid="101" fmtid="{D5CDD505-2E9C-101B-9397-08002B2CF9AE}">
    <vt:lpwstr/>
  </property>
  <property name="FSC#COOELAK@1.1001:Department" pid="102" fmtid="{D5CDD505-2E9C-101B-9397-08002B2CF9AE}">
    <vt:lpwstr>LAD1-IE (Abteilung Landesamtsdirektion / Internationale und Europäische Angelegenheiten)</vt:lpwstr>
  </property>
  <property name="FSC#COOELAK@1.1001:CreatedAt" pid="103" fmtid="{D5CDD505-2E9C-101B-9397-08002B2CF9AE}">
    <vt:lpwstr>10.10.2017</vt:lpwstr>
  </property>
  <property name="FSC#COOELAK@1.1001:OU" pid="104" fmtid="{D5CDD505-2E9C-101B-9397-08002B2CF9AE}">
    <vt:lpwstr>LAD1-IE (Abteilung Landesamtsdirektion / Internationale und Europäische Angelegenheiten)</vt:lpwstr>
  </property>
  <property name="FSC#COOELAK@1.1001:Priority" pid="105" fmtid="{D5CDD505-2E9C-101B-9397-08002B2CF9AE}">
    <vt:lpwstr> ()</vt:lpwstr>
  </property>
  <property name="FSC#COOELAK@1.1001:ObjBarCode" pid="106" fmtid="{D5CDD505-2E9C-101B-9397-08002B2CF9AE}">
    <vt:lpwstr>*COO.1000.8802.49.10068541*</vt:lpwstr>
  </property>
  <property name="FSC#COOELAK@1.1001:RefBarCode" pid="107" fmtid="{D5CDD505-2E9C-101B-9397-08002B2CF9AE}">
    <vt:lpwstr>*COO.1000.8802.2.6885256*</vt:lpwstr>
  </property>
  <property name="FSC#COOELAK@1.1001:FileRefBarCode" pid="108" fmtid="{D5CDD505-2E9C-101B-9397-08002B2CF9AE}">
    <vt:lpwstr>*LAD1-IP-ED-4-2011*</vt:lpwstr>
  </property>
  <property name="FSC#COOELAK@1.1001:ExternalRef" pid="109" fmtid="{D5CDD505-2E9C-101B-9397-08002B2CF9AE}">
    <vt:lpwstr/>
  </property>
  <property name="FSC#COOELAK@1.1001:IncomingNumber" pid="110" fmtid="{D5CDD505-2E9C-101B-9397-08002B2CF9AE}">
    <vt:lpwstr/>
  </property>
  <property name="FSC#COOELAK@1.1001:IncomingSubject" pid="111" fmtid="{D5CDD505-2E9C-101B-9397-08002B2CF9AE}">
    <vt:lpwstr/>
  </property>
  <property name="FSC#COOELAK@1.1001:ProcessResponsible" pid="112" fmtid="{D5CDD505-2E9C-101B-9397-08002B2CF9AE}">
    <vt:lpwstr/>
  </property>
  <property name="FSC#COOELAK@1.1001:ProcessResponsiblePhone" pid="113" fmtid="{D5CDD505-2E9C-101B-9397-08002B2CF9AE}">
    <vt:lpwstr/>
  </property>
  <property name="FSC#COOELAK@1.1001:ProcessResponsibleMail" pid="114" fmtid="{D5CDD505-2E9C-101B-9397-08002B2CF9AE}">
    <vt:lpwstr/>
  </property>
  <property name="FSC#COOELAK@1.1001:ProcessResponsibleFax" pid="115" fmtid="{D5CDD505-2E9C-101B-9397-08002B2CF9AE}">
    <vt:lpwstr/>
  </property>
  <property name="FSC#COOELAK@1.1001:ApproverFirstName" pid="116" fmtid="{D5CDD505-2E9C-101B-9397-08002B2CF9AE}">
    <vt:lpwstr/>
  </property>
  <property name="FSC#COOELAK@1.1001:ApproverSurName" pid="117" fmtid="{D5CDD505-2E9C-101B-9397-08002B2CF9AE}">
    <vt:lpwstr/>
  </property>
  <property name="FSC#COOELAK@1.1001:ApproverTitle" pid="118" fmtid="{D5CDD505-2E9C-101B-9397-08002B2CF9AE}">
    <vt:lpwstr/>
  </property>
  <property name="FSC#COOELAK@1.1001:ExternalDate" pid="119" fmtid="{D5CDD505-2E9C-101B-9397-08002B2CF9AE}">
    <vt:lpwstr/>
  </property>
  <property name="FSC#COOELAK@1.1001:SettlementApprovedAt" pid="120" fmtid="{D5CDD505-2E9C-101B-9397-08002B2CF9AE}">
    <vt:lpwstr/>
  </property>
  <property name="FSC#COOELAK@1.1001:BaseNumber" pid="121" fmtid="{D5CDD505-2E9C-101B-9397-08002B2CF9AE}">
    <vt:lpwstr>IE-ED</vt:lpwstr>
  </property>
  <property name="FSC#COOELAK@1.1001:CurrentUserRolePos" pid="122" fmtid="{D5CDD505-2E9C-101B-9397-08002B2CF9AE}">
    <vt:lpwstr>Sekretariat</vt:lpwstr>
  </property>
  <property name="FSC#COOELAK@1.1001:CurrentUserEmail" pid="123" fmtid="{D5CDD505-2E9C-101B-9397-08002B2CF9AE}">
    <vt:lpwstr>regina.stierschneider@noel.gv.at</vt:lpwstr>
  </property>
  <property name="FSC#ELAKGOV@1.1001:PersonalSubjGender" pid="124" fmtid="{D5CDD505-2E9C-101B-9397-08002B2CF9AE}">
    <vt:lpwstr/>
  </property>
  <property name="FSC#ELAKGOV@1.1001:PersonalSubjFirstName" pid="125" fmtid="{D5CDD505-2E9C-101B-9397-08002B2CF9AE}">
    <vt:lpwstr/>
  </property>
  <property name="FSC#ELAKGOV@1.1001:PersonalSubjSurName" pid="126" fmtid="{D5CDD505-2E9C-101B-9397-08002B2CF9AE}">
    <vt:lpwstr/>
  </property>
  <property name="FSC#ELAKGOV@1.1001:PersonalSubjSalutation" pid="127" fmtid="{D5CDD505-2E9C-101B-9397-08002B2CF9AE}">
    <vt:lpwstr/>
  </property>
  <property name="FSC#ELAKGOV@1.1001:PersonalSubjAddress" pid="128" fmtid="{D5CDD505-2E9C-101B-9397-08002B2CF9AE}">
    <vt:lpwstr/>
  </property>
  <property name="FSC#ATSTATECFG@1.1001:Office" pid="129" fmtid="{D5CDD505-2E9C-101B-9397-08002B2CF9AE}">
    <vt:lpwstr/>
  </property>
  <property name="FSC#ATSTATECFG@1.1001:Agent" pid="130" fmtid="{D5CDD505-2E9C-101B-9397-08002B2CF9AE}">
    <vt:lpwstr>Mag. Dr. Simon Ortner</vt:lpwstr>
  </property>
  <property name="FSC#ATSTATECFG@1.1001:AgentPhone" pid="131" fmtid="{D5CDD505-2E9C-101B-9397-08002B2CF9AE}">
    <vt:lpwstr>17500</vt:lpwstr>
  </property>
  <property name="FSC#ATSTATECFG@1.1001:DepartmentFax" pid="132" fmtid="{D5CDD505-2E9C-101B-9397-08002B2CF9AE}">
    <vt:lpwstr/>
  </property>
  <property name="FSC#ATSTATECFG@1.1001:DepartmentEMail" pid="133" fmtid="{D5CDD505-2E9C-101B-9397-08002B2CF9AE}">
    <vt:lpwstr>post.lad1@noel.gv.at</vt:lpwstr>
  </property>
  <property name="FSC#ATSTATECFG@1.1001:SubfileDate" pid="134" fmtid="{D5CDD505-2E9C-101B-9397-08002B2CF9AE}">
    <vt:lpwstr>03.08.2017</vt:lpwstr>
  </property>
  <property name="FSC#ATSTATECFG@1.1001:SubfileSubject" pid="135" fmtid="{D5CDD505-2E9C-101B-9397-08002B2CF9AE}">
    <vt:lpwstr/>
  </property>
  <property name="FSC#ATSTATECFG@1.1001:DepartmentZipCode" pid="136" fmtid="{D5CDD505-2E9C-101B-9397-08002B2CF9AE}">
    <vt:lpwstr/>
  </property>
  <property name="FSC#ATSTATECFG@1.1001:DepartmentCountry" pid="137" fmtid="{D5CDD505-2E9C-101B-9397-08002B2CF9AE}">
    <vt:lpwstr/>
  </property>
  <property name="FSC#ATSTATECFG@1.1001:DepartmentCity" pid="138" fmtid="{D5CDD505-2E9C-101B-9397-08002B2CF9AE}">
    <vt:lpwstr/>
  </property>
  <property name="FSC#ATSTATECFG@1.1001:DepartmentStreet" pid="139" fmtid="{D5CDD505-2E9C-101B-9397-08002B2CF9AE}">
    <vt:lpwstr/>
  </property>
  <property name="FSC#ATSTATECFG@1.1001:DepartmentDVR" pid="140" fmtid="{D5CDD505-2E9C-101B-9397-08002B2CF9AE}">
    <vt:lpwstr/>
  </property>
  <property name="FSC#ATSTATECFG@1.1001:DepartmentUID" pid="141" fmtid="{D5CDD505-2E9C-101B-9397-08002B2CF9AE}">
    <vt:lpwstr/>
  </property>
  <property name="FSC#ATSTATECFG@1.1001:SubfileReference" pid="142" fmtid="{D5CDD505-2E9C-101B-9397-08002B2CF9AE}">
    <vt:lpwstr>LAD1-IE-ED-4/045-2017</vt:lpwstr>
  </property>
  <property name="FSC#ATSTATECFG@1.1001:Clause" pid="143" fmtid="{D5CDD505-2E9C-101B-9397-08002B2CF9AE}">
    <vt:lpwstr/>
  </property>
  <property name="FSC#ATSTATECFG@1.1001:ExternalFile" pid="144" fmtid="{D5CDD505-2E9C-101B-9397-08002B2CF9AE}">
    <vt:lpwstr>Bezug: </vt:lpwstr>
  </property>
  <property name="FSC#ATSTATECFG@1.1001:ApprovedSignature" pid="145" fmtid="{D5CDD505-2E9C-101B-9397-08002B2CF9AE}">
    <vt:lpwstr/>
  </property>
  <property name="FSC#ATSTATECFG@1.1001:BankAccount" pid="146" fmtid="{D5CDD505-2E9C-101B-9397-08002B2CF9AE}">
    <vt:lpwstr/>
  </property>
  <property name="FSC#ATSTATECFG@1.1001:BankAccountOwner" pid="147" fmtid="{D5CDD505-2E9C-101B-9397-08002B2CF9AE}">
    <vt:lpwstr/>
  </property>
  <property name="FSC#ATSTATECFG@1.1001:BankInstitute" pid="148" fmtid="{D5CDD505-2E9C-101B-9397-08002B2CF9AE}">
    <vt:lpwstr/>
  </property>
  <property name="FSC#ATSTATECFG@1.1001:BankAccountID" pid="149" fmtid="{D5CDD505-2E9C-101B-9397-08002B2CF9AE}">
    <vt:lpwstr/>
  </property>
  <property name="FSC#ATSTATECFG@1.1001:BankAccountIBAN" pid="150" fmtid="{D5CDD505-2E9C-101B-9397-08002B2CF9AE}">
    <vt:lpwstr/>
  </property>
  <property name="FSC#ATSTATECFG@1.1001:BankAccountBIC" pid="151" fmtid="{D5CDD505-2E9C-101B-9397-08002B2CF9AE}">
    <vt:lpwstr/>
  </property>
  <property name="FSC#ATSTATECFG@1.1001:BankName" pid="152" fmtid="{D5CDD505-2E9C-101B-9397-08002B2CF9AE}">
    <vt:lpwstr/>
  </property>
  <property name="FSC#ATPRECONFIG@1.1001:ChargePreview" pid="153" fmtid="{D5CDD505-2E9C-101B-9397-08002B2CF9AE}">
    <vt:lpwstr/>
  </property>
  <property name="FSC#FSCFOLIO@1.1001:docpropproject" pid="154" fmtid="{D5CDD505-2E9C-101B-9397-08002B2CF9AE}">
    <vt:lpwstr/>
  </property>
</Properties>
</file>