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12"/>
  </p:notesMasterIdLst>
  <p:handoutMasterIdLst>
    <p:handoutMasterId r:id="rId13"/>
  </p:handoutMasterIdLst>
  <p:sldIdLst>
    <p:sldId id="266" r:id="rId3"/>
    <p:sldId id="267" r:id="rId4"/>
    <p:sldId id="268" r:id="rId5"/>
    <p:sldId id="269" r:id="rId6"/>
    <p:sldId id="271" r:id="rId7"/>
    <p:sldId id="272" r:id="rId8"/>
    <p:sldId id="273" r:id="rId9"/>
    <p:sldId id="276" r:id="rId10"/>
    <p:sldId id="274" r:id="rId11"/>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400" autoAdjust="0"/>
  </p:normalViewPr>
  <p:slideViewPr>
    <p:cSldViewPr>
      <p:cViewPr>
        <p:scale>
          <a:sx n="90" d="100"/>
          <a:sy n="90" d="100"/>
        </p:scale>
        <p:origin x="-3030" y="-606"/>
      </p:cViewPr>
      <p:guideLst>
        <p:guide orient="horz" pos="2160"/>
        <p:guide pos="2880"/>
      </p:guideLst>
    </p:cSldViewPr>
  </p:slideViewPr>
  <p:outlineViewPr>
    <p:cViewPr>
      <p:scale>
        <a:sx n="33" d="100"/>
        <a:sy n="33" d="100"/>
      </p:scale>
      <p:origin x="0" y="394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3" y="1"/>
            <a:ext cx="2945659" cy="496411"/>
          </a:xfrm>
          <a:prstGeom prst="rect">
            <a:avLst/>
          </a:prstGeom>
        </p:spPr>
        <p:txBody>
          <a:bodyPr vert="horz" lIns="91440" tIns="45720" rIns="91440" bIns="45720" rtlCol="0"/>
          <a:lstStyle>
            <a:lvl1pPr algn="r">
              <a:defRPr sz="1200"/>
            </a:lvl1pPr>
          </a:lstStyle>
          <a:p>
            <a:fld id="{FBEF3508-9D50-4F43-88D3-81452F3B17B8}" type="datetimeFigureOut">
              <a:rPr lang="de-DE" smtClean="0"/>
              <a:t>10.10.2017</a:t>
            </a:fld>
            <a:endParaRPr lang="de-DE"/>
          </a:p>
        </p:txBody>
      </p:sp>
      <p:sp>
        <p:nvSpPr>
          <p:cNvPr id="4" name="Fußzeilenplatzhalter 3"/>
          <p:cNvSpPr>
            <a:spLocks noGrp="1"/>
          </p:cNvSpPr>
          <p:nvPr>
            <p:ph type="ftr" sz="quarter" idx="2"/>
          </p:nvPr>
        </p:nvSpPr>
        <p:spPr>
          <a:xfrm>
            <a:off x="0" y="9430092"/>
            <a:ext cx="2945659" cy="496411"/>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30092"/>
            <a:ext cx="2945659" cy="496411"/>
          </a:xfrm>
          <a:prstGeom prst="rect">
            <a:avLst/>
          </a:prstGeom>
        </p:spPr>
        <p:txBody>
          <a:bodyPr vert="horz" lIns="91440" tIns="45720" rIns="91440" bIns="45720" rtlCol="0" anchor="b"/>
          <a:lstStyle>
            <a:lvl1pPr algn="r">
              <a:defRPr sz="1200"/>
            </a:lvl1pPr>
          </a:lstStyle>
          <a:p>
            <a:fld id="{FC771683-B386-4FAD-835B-F780F93080E4}" type="slidenum">
              <a:rPr lang="de-DE" smtClean="0"/>
              <a:t>‹Nr.›</a:t>
            </a:fld>
            <a:endParaRPr lang="de-DE"/>
          </a:p>
        </p:txBody>
      </p:sp>
    </p:spTree>
    <p:extLst>
      <p:ext uri="{BB962C8B-B14F-4D97-AF65-F5344CB8AC3E}">
        <p14:creationId xmlns:p14="http://schemas.microsoft.com/office/powerpoint/2010/main" val="2191688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1"/>
            <a:ext cx="2945659" cy="496411"/>
          </a:xfrm>
          <a:prstGeom prst="rect">
            <a:avLst/>
          </a:prstGeom>
        </p:spPr>
        <p:txBody>
          <a:bodyPr vert="horz" lIns="91440" tIns="45720" rIns="91440" bIns="45720" rtlCol="0"/>
          <a:lstStyle>
            <a:lvl1pPr algn="r">
              <a:defRPr sz="1200"/>
            </a:lvl1pPr>
          </a:lstStyle>
          <a:p>
            <a:fld id="{BCA6C970-F7B5-4B5E-80B5-CE8CCC1A68B6}" type="datetimeFigureOut">
              <a:rPr lang="de-DE" smtClean="0"/>
              <a:t>10.10.2017</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30092"/>
            <a:ext cx="2945659" cy="4964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2"/>
            <a:ext cx="2945659" cy="496411"/>
          </a:xfrm>
          <a:prstGeom prst="rect">
            <a:avLst/>
          </a:prstGeom>
        </p:spPr>
        <p:txBody>
          <a:bodyPr vert="horz" lIns="91440" tIns="45720" rIns="91440" bIns="45720" rtlCol="0" anchor="b"/>
          <a:lstStyle>
            <a:lvl1pPr algn="r">
              <a:defRPr sz="1200"/>
            </a:lvl1pPr>
          </a:lstStyle>
          <a:p>
            <a:fld id="{32989169-C849-45BC-9133-0162F96BC084}" type="slidenum">
              <a:rPr lang="de-DE" smtClean="0"/>
              <a:t>‹Nr.›</a:t>
            </a:fld>
            <a:endParaRPr lang="de-DE"/>
          </a:p>
        </p:txBody>
      </p:sp>
    </p:spTree>
    <p:extLst>
      <p:ext uri="{BB962C8B-B14F-4D97-AF65-F5344CB8AC3E}">
        <p14:creationId xmlns:p14="http://schemas.microsoft.com/office/powerpoint/2010/main" val="3059817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67D4D97-2709-4006-B6FA-5A51E643B306}" type="slidenum">
              <a:rPr lang="de-DE" smtClean="0">
                <a:solidFill>
                  <a:prstClr val="black"/>
                </a:solidFill>
              </a:rPr>
              <a:pPr/>
              <a:t>1</a:t>
            </a:fld>
            <a:endParaRPr lang="de-DE">
              <a:solidFill>
                <a:prstClr val="black"/>
              </a:solidFill>
            </a:endParaRPr>
          </a:p>
        </p:txBody>
      </p:sp>
    </p:spTree>
    <p:extLst>
      <p:ext uri="{BB962C8B-B14F-4D97-AF65-F5344CB8AC3E}">
        <p14:creationId xmlns:p14="http://schemas.microsoft.com/office/powerpoint/2010/main" val="2051598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67D4D97-2709-4006-B6FA-5A51E643B306}" type="slidenum">
              <a:rPr lang="de-DE" smtClean="0">
                <a:solidFill>
                  <a:prstClr val="black"/>
                </a:solidFill>
              </a:rPr>
              <a:pPr/>
              <a:t>2</a:t>
            </a:fld>
            <a:endParaRPr lang="de-DE" dirty="0">
              <a:solidFill>
                <a:prstClr val="black"/>
              </a:solidFill>
            </a:endParaRPr>
          </a:p>
        </p:txBody>
      </p:sp>
    </p:spTree>
    <p:extLst>
      <p:ext uri="{BB962C8B-B14F-4D97-AF65-F5344CB8AC3E}">
        <p14:creationId xmlns:p14="http://schemas.microsoft.com/office/powerpoint/2010/main" val="2051598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67D4D97-2709-4006-B6FA-5A51E643B306}" type="slidenum">
              <a:rPr lang="de-DE" smtClean="0">
                <a:solidFill>
                  <a:prstClr val="black"/>
                </a:solidFill>
              </a:rPr>
              <a:pPr/>
              <a:t>3</a:t>
            </a:fld>
            <a:endParaRPr lang="de-DE" dirty="0">
              <a:solidFill>
                <a:prstClr val="black"/>
              </a:solidFill>
            </a:endParaRPr>
          </a:p>
        </p:txBody>
      </p:sp>
    </p:spTree>
    <p:extLst>
      <p:ext uri="{BB962C8B-B14F-4D97-AF65-F5344CB8AC3E}">
        <p14:creationId xmlns:p14="http://schemas.microsoft.com/office/powerpoint/2010/main" val="2051598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67D4D97-2709-4006-B6FA-5A51E643B306}" type="slidenum">
              <a:rPr lang="de-DE" smtClean="0">
                <a:solidFill>
                  <a:prstClr val="black"/>
                </a:solidFill>
              </a:rPr>
              <a:pPr/>
              <a:t>4</a:t>
            </a:fld>
            <a:endParaRPr lang="de-DE" dirty="0">
              <a:solidFill>
                <a:prstClr val="black"/>
              </a:solidFill>
            </a:endParaRPr>
          </a:p>
        </p:txBody>
      </p:sp>
    </p:spTree>
    <p:extLst>
      <p:ext uri="{BB962C8B-B14F-4D97-AF65-F5344CB8AC3E}">
        <p14:creationId xmlns:p14="http://schemas.microsoft.com/office/powerpoint/2010/main" val="2051598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67D4D97-2709-4006-B6FA-5A51E643B306}" type="slidenum">
              <a:rPr lang="de-DE" smtClean="0">
                <a:solidFill>
                  <a:prstClr val="black"/>
                </a:solidFill>
              </a:rPr>
              <a:pPr/>
              <a:t>5</a:t>
            </a:fld>
            <a:endParaRPr lang="de-DE" dirty="0">
              <a:solidFill>
                <a:prstClr val="black"/>
              </a:solidFill>
            </a:endParaRPr>
          </a:p>
        </p:txBody>
      </p:sp>
    </p:spTree>
    <p:extLst>
      <p:ext uri="{BB962C8B-B14F-4D97-AF65-F5344CB8AC3E}">
        <p14:creationId xmlns:p14="http://schemas.microsoft.com/office/powerpoint/2010/main" val="2051598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67D4D97-2709-4006-B6FA-5A51E643B306}" type="slidenum">
              <a:rPr lang="de-DE" smtClean="0">
                <a:solidFill>
                  <a:prstClr val="black"/>
                </a:solidFill>
              </a:rPr>
              <a:pPr/>
              <a:t>6</a:t>
            </a:fld>
            <a:endParaRPr lang="de-DE" dirty="0">
              <a:solidFill>
                <a:prstClr val="black"/>
              </a:solidFill>
            </a:endParaRPr>
          </a:p>
        </p:txBody>
      </p:sp>
    </p:spTree>
    <p:extLst>
      <p:ext uri="{BB962C8B-B14F-4D97-AF65-F5344CB8AC3E}">
        <p14:creationId xmlns:p14="http://schemas.microsoft.com/office/powerpoint/2010/main" val="2051598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67D4D97-2709-4006-B6FA-5A51E643B306}" type="slidenum">
              <a:rPr lang="de-DE" smtClean="0">
                <a:solidFill>
                  <a:prstClr val="black"/>
                </a:solidFill>
              </a:rPr>
              <a:pPr/>
              <a:t>7</a:t>
            </a:fld>
            <a:endParaRPr lang="de-DE" dirty="0">
              <a:solidFill>
                <a:prstClr val="black"/>
              </a:solidFill>
            </a:endParaRPr>
          </a:p>
        </p:txBody>
      </p:sp>
    </p:spTree>
    <p:extLst>
      <p:ext uri="{BB962C8B-B14F-4D97-AF65-F5344CB8AC3E}">
        <p14:creationId xmlns:p14="http://schemas.microsoft.com/office/powerpoint/2010/main" val="2051598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67D4D97-2709-4006-B6FA-5A51E643B306}" type="slidenum">
              <a:rPr lang="de-DE" smtClean="0">
                <a:solidFill>
                  <a:prstClr val="black"/>
                </a:solidFill>
              </a:rPr>
              <a:pPr/>
              <a:t>8</a:t>
            </a:fld>
            <a:endParaRPr lang="de-DE" dirty="0">
              <a:solidFill>
                <a:prstClr val="black"/>
              </a:solidFill>
            </a:endParaRPr>
          </a:p>
        </p:txBody>
      </p:sp>
    </p:spTree>
    <p:extLst>
      <p:ext uri="{BB962C8B-B14F-4D97-AF65-F5344CB8AC3E}">
        <p14:creationId xmlns:p14="http://schemas.microsoft.com/office/powerpoint/2010/main" val="2051598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67D4D97-2709-4006-B6FA-5A51E643B306}" type="slidenum">
              <a:rPr lang="de-DE" smtClean="0">
                <a:solidFill>
                  <a:prstClr val="black"/>
                </a:solidFill>
              </a:rPr>
              <a:pPr/>
              <a:t>9</a:t>
            </a:fld>
            <a:endParaRPr lang="de-DE" dirty="0">
              <a:solidFill>
                <a:prstClr val="black"/>
              </a:solidFill>
            </a:endParaRPr>
          </a:p>
        </p:txBody>
      </p:sp>
    </p:spTree>
    <p:extLst>
      <p:ext uri="{BB962C8B-B14F-4D97-AF65-F5344CB8AC3E}">
        <p14:creationId xmlns:p14="http://schemas.microsoft.com/office/powerpoint/2010/main" val="20515986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2" descr="Logo_HG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userDrawn="1"/>
        </p:nvSpPr>
        <p:spPr bwMode="auto">
          <a:xfrm>
            <a:off x="0" y="6159500"/>
            <a:ext cx="9144000" cy="698500"/>
          </a:xfrm>
          <a:prstGeom prst="rect">
            <a:avLst/>
          </a:prstGeom>
          <a:solidFill>
            <a:srgbClr val="1B3067"/>
          </a:solidFill>
          <a:ln>
            <a:noFill/>
          </a:ln>
          <a:extLst/>
        </p:spPr>
        <p:txBody>
          <a:bodyPr lIns="74156" tIns="37078" rIns="540112" bIns="43793" anchor="ctr"/>
          <a:lstStyle>
            <a:lvl1pPr defTabSz="741363" eaLnBrk="0" hangingPunct="0">
              <a:defRPr>
                <a:solidFill>
                  <a:schemeClr val="tx1"/>
                </a:solidFill>
                <a:latin typeface="Arial" charset="0"/>
              </a:defRPr>
            </a:lvl1pPr>
            <a:lvl2pPr marL="742950" indent="-285750" defTabSz="741363" eaLnBrk="0" hangingPunct="0">
              <a:defRPr>
                <a:solidFill>
                  <a:schemeClr val="tx1"/>
                </a:solidFill>
                <a:latin typeface="Arial" charset="0"/>
              </a:defRPr>
            </a:lvl2pPr>
            <a:lvl3pPr marL="1143000" indent="-228600" defTabSz="741363" eaLnBrk="0" hangingPunct="0">
              <a:defRPr>
                <a:solidFill>
                  <a:schemeClr val="tx1"/>
                </a:solidFill>
                <a:latin typeface="Arial" charset="0"/>
              </a:defRPr>
            </a:lvl3pPr>
            <a:lvl4pPr marL="1600200" indent="-228600" defTabSz="741363" eaLnBrk="0" hangingPunct="0">
              <a:defRPr>
                <a:solidFill>
                  <a:schemeClr val="tx1"/>
                </a:solidFill>
                <a:latin typeface="Arial" charset="0"/>
              </a:defRPr>
            </a:lvl4pPr>
            <a:lvl5pPr marL="2057400" indent="-228600" defTabSz="741363" eaLnBrk="0" hangingPunct="0">
              <a:defRPr>
                <a:solidFill>
                  <a:schemeClr val="tx1"/>
                </a:solidFill>
                <a:latin typeface="Arial" charset="0"/>
              </a:defRPr>
            </a:lvl5pPr>
            <a:lvl6pPr marL="2514600" indent="-228600" defTabSz="741363" eaLnBrk="0" fontAlgn="base" hangingPunct="0">
              <a:spcBef>
                <a:spcPct val="0"/>
              </a:spcBef>
              <a:spcAft>
                <a:spcPct val="0"/>
              </a:spcAft>
              <a:defRPr>
                <a:solidFill>
                  <a:schemeClr val="tx1"/>
                </a:solidFill>
                <a:latin typeface="Arial" charset="0"/>
              </a:defRPr>
            </a:lvl6pPr>
            <a:lvl7pPr marL="2971800" indent="-228600" defTabSz="741363" eaLnBrk="0" fontAlgn="base" hangingPunct="0">
              <a:spcBef>
                <a:spcPct val="0"/>
              </a:spcBef>
              <a:spcAft>
                <a:spcPct val="0"/>
              </a:spcAft>
              <a:defRPr>
                <a:solidFill>
                  <a:schemeClr val="tx1"/>
                </a:solidFill>
                <a:latin typeface="Arial" charset="0"/>
              </a:defRPr>
            </a:lvl7pPr>
            <a:lvl8pPr marL="3429000" indent="-228600" defTabSz="741363" eaLnBrk="0" fontAlgn="base" hangingPunct="0">
              <a:spcBef>
                <a:spcPct val="0"/>
              </a:spcBef>
              <a:spcAft>
                <a:spcPct val="0"/>
              </a:spcAft>
              <a:defRPr>
                <a:solidFill>
                  <a:schemeClr val="tx1"/>
                </a:solidFill>
                <a:latin typeface="Arial" charset="0"/>
              </a:defRPr>
            </a:lvl8pPr>
            <a:lvl9pPr marL="3886200" indent="-228600" defTabSz="741363" eaLnBrk="0" fontAlgn="base" hangingPunct="0">
              <a:spcBef>
                <a:spcPct val="0"/>
              </a:spcBef>
              <a:spcAft>
                <a:spcPct val="0"/>
              </a:spcAft>
              <a:defRPr>
                <a:solidFill>
                  <a:schemeClr val="tx1"/>
                </a:solidFill>
                <a:latin typeface="Arial" charset="0"/>
              </a:defRPr>
            </a:lvl9pPr>
          </a:lstStyle>
          <a:p>
            <a:pPr algn="r" eaLnBrk="1" fontAlgn="base" hangingPunct="1">
              <a:spcBef>
                <a:spcPct val="50000"/>
              </a:spcBef>
              <a:spcAft>
                <a:spcPct val="0"/>
              </a:spcAft>
              <a:defRPr/>
            </a:pPr>
            <a:endParaRPr lang="de-DE" altLang="de-DE" sz="1100">
              <a:solidFill>
                <a:srgbClr val="FFFFFF"/>
              </a:solidFill>
              <a:latin typeface="Rockwell" pitchFamily="18" charset="0"/>
            </a:endParaRPr>
          </a:p>
        </p:txBody>
      </p:sp>
      <p:sp>
        <p:nvSpPr>
          <p:cNvPr id="6" name="Text Box 11"/>
          <p:cNvSpPr txBox="1">
            <a:spLocks noChangeArrowheads="1"/>
          </p:cNvSpPr>
          <p:nvPr userDrawn="1"/>
        </p:nvSpPr>
        <p:spPr bwMode="auto">
          <a:xfrm>
            <a:off x="363538" y="6297613"/>
            <a:ext cx="6496050" cy="342900"/>
          </a:xfrm>
          <a:prstGeom prst="rect">
            <a:avLst/>
          </a:prstGeom>
          <a:noFill/>
          <a:ln>
            <a:noFill/>
          </a:ln>
          <a:extLst/>
        </p:spPr>
        <p:txBody>
          <a:bodyPr lIns="80006" tIns="40003" rIns="80006" bIns="40003">
            <a:spAutoFit/>
          </a:bodyPr>
          <a:lstStyle>
            <a:lvl1pPr defTabSz="800100" eaLnBrk="0" hangingPunct="0">
              <a:defRPr>
                <a:solidFill>
                  <a:schemeClr val="tx1"/>
                </a:solidFill>
                <a:latin typeface="Arial" charset="0"/>
              </a:defRPr>
            </a:lvl1pPr>
            <a:lvl2pPr marL="742950" indent="-285750" defTabSz="800100" eaLnBrk="0" hangingPunct="0">
              <a:defRPr>
                <a:solidFill>
                  <a:schemeClr val="tx1"/>
                </a:solidFill>
                <a:latin typeface="Arial" charset="0"/>
              </a:defRPr>
            </a:lvl2pPr>
            <a:lvl3pPr marL="1143000" indent="-228600" defTabSz="800100" eaLnBrk="0" hangingPunct="0">
              <a:defRPr>
                <a:solidFill>
                  <a:schemeClr val="tx1"/>
                </a:solidFill>
                <a:latin typeface="Arial" charset="0"/>
              </a:defRPr>
            </a:lvl3pPr>
            <a:lvl4pPr marL="1600200" indent="-228600" defTabSz="800100" eaLnBrk="0" hangingPunct="0">
              <a:defRPr>
                <a:solidFill>
                  <a:schemeClr val="tx1"/>
                </a:solidFill>
                <a:latin typeface="Arial" charset="0"/>
              </a:defRPr>
            </a:lvl4pPr>
            <a:lvl5pPr marL="2057400" indent="-228600" defTabSz="800100" eaLnBrk="0" hangingPunct="0">
              <a:defRPr>
                <a:solidFill>
                  <a:schemeClr val="tx1"/>
                </a:solidFill>
                <a:latin typeface="Arial" charset="0"/>
              </a:defRPr>
            </a:lvl5pPr>
            <a:lvl6pPr marL="2514600" indent="-228600" defTabSz="800100" eaLnBrk="0" fontAlgn="base" hangingPunct="0">
              <a:spcBef>
                <a:spcPct val="0"/>
              </a:spcBef>
              <a:spcAft>
                <a:spcPct val="0"/>
              </a:spcAft>
              <a:defRPr>
                <a:solidFill>
                  <a:schemeClr val="tx1"/>
                </a:solidFill>
                <a:latin typeface="Arial" charset="0"/>
              </a:defRPr>
            </a:lvl6pPr>
            <a:lvl7pPr marL="2971800" indent="-228600" defTabSz="800100" eaLnBrk="0" fontAlgn="base" hangingPunct="0">
              <a:spcBef>
                <a:spcPct val="0"/>
              </a:spcBef>
              <a:spcAft>
                <a:spcPct val="0"/>
              </a:spcAft>
              <a:defRPr>
                <a:solidFill>
                  <a:schemeClr val="tx1"/>
                </a:solidFill>
                <a:latin typeface="Arial" charset="0"/>
              </a:defRPr>
            </a:lvl7pPr>
            <a:lvl8pPr marL="3429000" indent="-228600" defTabSz="800100" eaLnBrk="0" fontAlgn="base" hangingPunct="0">
              <a:spcBef>
                <a:spcPct val="0"/>
              </a:spcBef>
              <a:spcAft>
                <a:spcPct val="0"/>
              </a:spcAft>
              <a:defRPr>
                <a:solidFill>
                  <a:schemeClr val="tx1"/>
                </a:solidFill>
                <a:latin typeface="Arial" charset="0"/>
              </a:defRPr>
            </a:lvl8pPr>
            <a:lvl9pPr marL="3886200" indent="-228600" defTabSz="8001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r>
              <a:rPr lang="de-AT" altLang="de-DE" sz="1200" b="1">
                <a:solidFill>
                  <a:srgbClr val="FFFFFF"/>
                </a:solidFill>
              </a:rPr>
              <a:t>Amt der NÖ Landesregierung</a:t>
            </a:r>
            <a:br>
              <a:rPr lang="de-AT" altLang="de-DE" sz="1200" b="1">
                <a:solidFill>
                  <a:srgbClr val="FFFFFF"/>
                </a:solidFill>
              </a:rPr>
            </a:br>
            <a:endParaRPr lang="de-DE" altLang="de-DE" sz="500">
              <a:solidFill>
                <a:srgbClr val="000000"/>
              </a:solidFill>
            </a:endParaRPr>
          </a:p>
        </p:txBody>
      </p:sp>
      <p:sp>
        <p:nvSpPr>
          <p:cNvPr id="3075" name="Rectangle 3"/>
          <p:cNvSpPr>
            <a:spLocks noGrp="1" noChangeArrowheads="1"/>
          </p:cNvSpPr>
          <p:nvPr>
            <p:ph type="ctrTitle"/>
          </p:nvPr>
        </p:nvSpPr>
        <p:spPr>
          <a:xfrm>
            <a:off x="685800" y="2130425"/>
            <a:ext cx="7772400" cy="1470025"/>
          </a:xfrm>
        </p:spPr>
        <p:txBody>
          <a:bodyPr/>
          <a:lstStyle>
            <a:lvl1pPr algn="ctr">
              <a:defRPr sz="3900"/>
            </a:lvl1pPr>
          </a:lstStyle>
          <a:p>
            <a:r>
              <a:rPr lang="de-AT"/>
              <a:t>Titelmasterformat durch Klicken bearbeiten</a:t>
            </a:r>
          </a:p>
        </p:txBody>
      </p:sp>
      <p:sp>
        <p:nvSpPr>
          <p:cNvPr id="3076" name="Rectangle 4"/>
          <p:cNvSpPr>
            <a:spLocks noGrp="1" noChangeArrowheads="1"/>
          </p:cNvSpPr>
          <p:nvPr>
            <p:ph type="subTitle" idx="1"/>
          </p:nvPr>
        </p:nvSpPr>
        <p:spPr>
          <a:xfrm>
            <a:off x="1371600" y="3886200"/>
            <a:ext cx="6400800" cy="1752600"/>
          </a:xfrm>
        </p:spPr>
        <p:txBody>
          <a:bodyPr/>
          <a:lstStyle>
            <a:lvl1pPr marL="0" indent="0" algn="ctr">
              <a:buFont typeface="Arial" charset="0"/>
              <a:buNone/>
              <a:defRPr sz="2200"/>
            </a:lvl1pPr>
          </a:lstStyle>
          <a:p>
            <a:r>
              <a:rPr lang="de-AT"/>
              <a:t>Formatvorlage des Untertitelmasters durch Klicken bearbeiten</a:t>
            </a:r>
          </a:p>
        </p:txBody>
      </p:sp>
    </p:spTree>
    <p:extLst>
      <p:ext uri="{BB962C8B-B14F-4D97-AF65-F5344CB8AC3E}">
        <p14:creationId xmlns:p14="http://schemas.microsoft.com/office/powerpoint/2010/main" val="3549941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10"/>
          <p:cNvSpPr>
            <a:spLocks noGrp="1" noChangeArrowheads="1"/>
          </p:cNvSpPr>
          <p:nvPr>
            <p:ph type="sldNum" sz="quarter" idx="10"/>
          </p:nvPr>
        </p:nvSpPr>
        <p:spPr>
          <a:ln/>
        </p:spPr>
        <p:txBody>
          <a:bodyPr/>
          <a:lstStyle>
            <a:lvl1pPr>
              <a:defRPr/>
            </a:lvl1pPr>
          </a:lstStyle>
          <a:p>
            <a:pPr>
              <a:defRPr/>
            </a:pPr>
            <a:r>
              <a:rPr lang="de-DE">
                <a:solidFill>
                  <a:srgbClr val="FFFFFF"/>
                </a:solidFill>
              </a:rPr>
              <a:t>Folie </a:t>
            </a:r>
            <a:fld id="{81F69A7A-0376-464F-8550-3A9E6D53CAA5}" type="slidenum">
              <a:rPr lang="de-DE">
                <a:solidFill>
                  <a:srgbClr val="FFFFFF"/>
                </a:solidFill>
              </a:rPr>
              <a:pPr>
                <a:defRPr/>
              </a:pPr>
              <a:t>‹Nr.›</a:t>
            </a:fld>
            <a:endParaRPr lang="de-DE">
              <a:solidFill>
                <a:srgbClr val="FFFFFF"/>
              </a:solidFill>
            </a:endParaRPr>
          </a:p>
        </p:txBody>
      </p:sp>
      <p:sp>
        <p:nvSpPr>
          <p:cNvPr id="5" name="Rectangle 11"/>
          <p:cNvSpPr>
            <a:spLocks noGrp="1" noChangeArrowheads="1"/>
          </p:cNvSpPr>
          <p:nvPr>
            <p:ph type="dt" sz="half" idx="11"/>
          </p:nvPr>
        </p:nvSpPr>
        <p:spPr>
          <a:ln/>
        </p:spPr>
        <p:txBody>
          <a:bodyPr/>
          <a:lstStyle>
            <a:lvl1pPr>
              <a:defRPr/>
            </a:lvl1pPr>
          </a:lstStyle>
          <a:p>
            <a:pPr>
              <a:defRPr/>
            </a:pPr>
            <a:fld id="{6E090896-2507-4612-B6BB-9B03A8C36CE8}" type="datetime1">
              <a:rPr lang="de-DE">
                <a:solidFill>
                  <a:srgbClr val="FFFFFF"/>
                </a:solidFill>
              </a:rPr>
              <a:pPr>
                <a:defRPr/>
              </a:pPr>
              <a:t>10.10.2017</a:t>
            </a:fld>
            <a:endParaRPr lang="de-DE" dirty="0">
              <a:solidFill>
                <a:srgbClr val="FFFFFF"/>
              </a:solidFill>
            </a:endParaRPr>
          </a:p>
        </p:txBody>
      </p:sp>
    </p:spTree>
    <p:extLst>
      <p:ext uri="{BB962C8B-B14F-4D97-AF65-F5344CB8AC3E}">
        <p14:creationId xmlns:p14="http://schemas.microsoft.com/office/powerpoint/2010/main" val="4288574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422400"/>
            <a:ext cx="2057400" cy="4703763"/>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1422400"/>
            <a:ext cx="6019800" cy="4703763"/>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10"/>
          <p:cNvSpPr>
            <a:spLocks noGrp="1" noChangeArrowheads="1"/>
          </p:cNvSpPr>
          <p:nvPr>
            <p:ph type="sldNum" sz="quarter" idx="10"/>
          </p:nvPr>
        </p:nvSpPr>
        <p:spPr>
          <a:ln/>
        </p:spPr>
        <p:txBody>
          <a:bodyPr/>
          <a:lstStyle>
            <a:lvl1pPr>
              <a:defRPr/>
            </a:lvl1pPr>
          </a:lstStyle>
          <a:p>
            <a:pPr>
              <a:defRPr/>
            </a:pPr>
            <a:r>
              <a:rPr lang="de-DE">
                <a:solidFill>
                  <a:srgbClr val="FFFFFF"/>
                </a:solidFill>
              </a:rPr>
              <a:t>Folie </a:t>
            </a:r>
            <a:fld id="{57CE8319-7DB0-44D3-B01A-AA3AB1D969DE}" type="slidenum">
              <a:rPr lang="de-DE">
                <a:solidFill>
                  <a:srgbClr val="FFFFFF"/>
                </a:solidFill>
              </a:rPr>
              <a:pPr>
                <a:defRPr/>
              </a:pPr>
              <a:t>‹Nr.›</a:t>
            </a:fld>
            <a:endParaRPr lang="de-DE">
              <a:solidFill>
                <a:srgbClr val="FFFFFF"/>
              </a:solidFill>
            </a:endParaRPr>
          </a:p>
        </p:txBody>
      </p:sp>
      <p:sp>
        <p:nvSpPr>
          <p:cNvPr id="5" name="Rectangle 11"/>
          <p:cNvSpPr>
            <a:spLocks noGrp="1" noChangeArrowheads="1"/>
          </p:cNvSpPr>
          <p:nvPr>
            <p:ph type="dt" sz="half" idx="11"/>
          </p:nvPr>
        </p:nvSpPr>
        <p:spPr>
          <a:ln/>
        </p:spPr>
        <p:txBody>
          <a:bodyPr/>
          <a:lstStyle>
            <a:lvl1pPr>
              <a:defRPr/>
            </a:lvl1pPr>
          </a:lstStyle>
          <a:p>
            <a:pPr>
              <a:defRPr/>
            </a:pPr>
            <a:fld id="{B9E9F9DD-4B02-4109-B51D-52A0987E55C4}" type="datetime1">
              <a:rPr lang="de-DE">
                <a:solidFill>
                  <a:srgbClr val="FFFFFF"/>
                </a:solidFill>
              </a:rPr>
              <a:pPr>
                <a:defRPr/>
              </a:pPr>
              <a:t>10.10.2017</a:t>
            </a:fld>
            <a:endParaRPr lang="de-DE" dirty="0">
              <a:solidFill>
                <a:srgbClr val="FFFFFF"/>
              </a:solidFill>
            </a:endParaRPr>
          </a:p>
        </p:txBody>
      </p:sp>
    </p:spTree>
    <p:extLst>
      <p:ext uri="{BB962C8B-B14F-4D97-AF65-F5344CB8AC3E}">
        <p14:creationId xmlns:p14="http://schemas.microsoft.com/office/powerpoint/2010/main" val="693576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10"/>
          <p:cNvSpPr>
            <a:spLocks noGrp="1" noChangeArrowheads="1"/>
          </p:cNvSpPr>
          <p:nvPr>
            <p:ph type="sldNum" sz="quarter" idx="10"/>
          </p:nvPr>
        </p:nvSpPr>
        <p:spPr>
          <a:ln/>
        </p:spPr>
        <p:txBody>
          <a:bodyPr/>
          <a:lstStyle>
            <a:lvl1pPr>
              <a:defRPr/>
            </a:lvl1pPr>
          </a:lstStyle>
          <a:p>
            <a:pPr>
              <a:defRPr/>
            </a:pPr>
            <a:r>
              <a:rPr lang="de-DE">
                <a:solidFill>
                  <a:srgbClr val="FFFFFF"/>
                </a:solidFill>
              </a:rPr>
              <a:t>Folie </a:t>
            </a:r>
            <a:fld id="{2E124A1F-1469-41B4-814D-F44969E6370D}" type="slidenum">
              <a:rPr lang="de-DE">
                <a:solidFill>
                  <a:srgbClr val="FFFFFF"/>
                </a:solidFill>
              </a:rPr>
              <a:pPr>
                <a:defRPr/>
              </a:pPr>
              <a:t>‹Nr.›</a:t>
            </a:fld>
            <a:endParaRPr lang="de-DE">
              <a:solidFill>
                <a:srgbClr val="FFFFFF"/>
              </a:solidFill>
            </a:endParaRPr>
          </a:p>
        </p:txBody>
      </p:sp>
      <p:sp>
        <p:nvSpPr>
          <p:cNvPr id="5" name="Rectangle 11"/>
          <p:cNvSpPr>
            <a:spLocks noGrp="1" noChangeArrowheads="1"/>
          </p:cNvSpPr>
          <p:nvPr>
            <p:ph type="dt" sz="half" idx="11"/>
          </p:nvPr>
        </p:nvSpPr>
        <p:spPr>
          <a:ln/>
        </p:spPr>
        <p:txBody>
          <a:bodyPr/>
          <a:lstStyle>
            <a:lvl1pPr>
              <a:defRPr/>
            </a:lvl1pPr>
          </a:lstStyle>
          <a:p>
            <a:pPr>
              <a:defRPr/>
            </a:pPr>
            <a:fld id="{C462180C-C27F-4542-B0A7-70AED2C5D50A}" type="datetime1">
              <a:rPr lang="de-DE">
                <a:solidFill>
                  <a:srgbClr val="FFFFFF"/>
                </a:solidFill>
              </a:rPr>
              <a:pPr>
                <a:defRPr/>
              </a:pPr>
              <a:t>10.10.2017</a:t>
            </a:fld>
            <a:endParaRPr lang="de-DE" dirty="0">
              <a:solidFill>
                <a:srgbClr val="FFFFFF"/>
              </a:solidFill>
            </a:endParaRPr>
          </a:p>
        </p:txBody>
      </p:sp>
    </p:spTree>
    <p:extLst>
      <p:ext uri="{BB962C8B-B14F-4D97-AF65-F5344CB8AC3E}">
        <p14:creationId xmlns:p14="http://schemas.microsoft.com/office/powerpoint/2010/main" val="349815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10"/>
          <p:cNvSpPr>
            <a:spLocks noGrp="1" noChangeArrowheads="1"/>
          </p:cNvSpPr>
          <p:nvPr>
            <p:ph type="sldNum" sz="quarter" idx="10"/>
          </p:nvPr>
        </p:nvSpPr>
        <p:spPr>
          <a:ln/>
        </p:spPr>
        <p:txBody>
          <a:bodyPr/>
          <a:lstStyle>
            <a:lvl1pPr>
              <a:defRPr/>
            </a:lvl1pPr>
          </a:lstStyle>
          <a:p>
            <a:pPr>
              <a:defRPr/>
            </a:pPr>
            <a:r>
              <a:rPr lang="de-DE">
                <a:solidFill>
                  <a:srgbClr val="FFFFFF"/>
                </a:solidFill>
              </a:rPr>
              <a:t>Folie </a:t>
            </a:r>
            <a:fld id="{DB9ACECD-77FF-4FFF-B667-0519A8015BE6}" type="slidenum">
              <a:rPr lang="de-DE">
                <a:solidFill>
                  <a:srgbClr val="FFFFFF"/>
                </a:solidFill>
              </a:rPr>
              <a:pPr>
                <a:defRPr/>
              </a:pPr>
              <a:t>‹Nr.›</a:t>
            </a:fld>
            <a:endParaRPr lang="de-DE">
              <a:solidFill>
                <a:srgbClr val="FFFFFF"/>
              </a:solidFill>
            </a:endParaRPr>
          </a:p>
        </p:txBody>
      </p:sp>
      <p:sp>
        <p:nvSpPr>
          <p:cNvPr id="5" name="Rectangle 11"/>
          <p:cNvSpPr>
            <a:spLocks noGrp="1" noChangeArrowheads="1"/>
          </p:cNvSpPr>
          <p:nvPr>
            <p:ph type="dt" sz="half" idx="11"/>
          </p:nvPr>
        </p:nvSpPr>
        <p:spPr>
          <a:ln/>
        </p:spPr>
        <p:txBody>
          <a:bodyPr/>
          <a:lstStyle>
            <a:lvl1pPr>
              <a:defRPr/>
            </a:lvl1pPr>
          </a:lstStyle>
          <a:p>
            <a:pPr>
              <a:defRPr/>
            </a:pPr>
            <a:fld id="{73FA6CD5-0AE4-4896-8C31-0B65A8CDA26E}" type="datetime1">
              <a:rPr lang="de-DE">
                <a:solidFill>
                  <a:srgbClr val="FFFFFF"/>
                </a:solidFill>
              </a:rPr>
              <a:pPr>
                <a:defRPr/>
              </a:pPr>
              <a:t>10.10.2017</a:t>
            </a:fld>
            <a:endParaRPr lang="de-DE" dirty="0">
              <a:solidFill>
                <a:srgbClr val="FFFFFF"/>
              </a:solidFill>
            </a:endParaRPr>
          </a:p>
        </p:txBody>
      </p:sp>
    </p:spTree>
    <p:extLst>
      <p:ext uri="{BB962C8B-B14F-4D97-AF65-F5344CB8AC3E}">
        <p14:creationId xmlns:p14="http://schemas.microsoft.com/office/powerpoint/2010/main" val="3286512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2565400"/>
            <a:ext cx="4038600" cy="356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2565400"/>
            <a:ext cx="4038600" cy="356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Rectangle 10"/>
          <p:cNvSpPr>
            <a:spLocks noGrp="1" noChangeArrowheads="1"/>
          </p:cNvSpPr>
          <p:nvPr>
            <p:ph type="sldNum" sz="quarter" idx="10"/>
          </p:nvPr>
        </p:nvSpPr>
        <p:spPr>
          <a:ln/>
        </p:spPr>
        <p:txBody>
          <a:bodyPr/>
          <a:lstStyle>
            <a:lvl1pPr>
              <a:defRPr/>
            </a:lvl1pPr>
          </a:lstStyle>
          <a:p>
            <a:pPr>
              <a:defRPr/>
            </a:pPr>
            <a:r>
              <a:rPr lang="de-DE">
                <a:solidFill>
                  <a:srgbClr val="FFFFFF"/>
                </a:solidFill>
              </a:rPr>
              <a:t>Folie </a:t>
            </a:r>
            <a:fld id="{178AC9E2-F3AA-473D-8863-ED7BF0F28197}" type="slidenum">
              <a:rPr lang="de-DE">
                <a:solidFill>
                  <a:srgbClr val="FFFFFF"/>
                </a:solidFill>
              </a:rPr>
              <a:pPr>
                <a:defRPr/>
              </a:pPr>
              <a:t>‹Nr.›</a:t>
            </a:fld>
            <a:endParaRPr lang="de-DE">
              <a:solidFill>
                <a:srgbClr val="FFFFFF"/>
              </a:solidFill>
            </a:endParaRPr>
          </a:p>
        </p:txBody>
      </p:sp>
      <p:sp>
        <p:nvSpPr>
          <p:cNvPr id="6" name="Rectangle 11"/>
          <p:cNvSpPr>
            <a:spLocks noGrp="1" noChangeArrowheads="1"/>
          </p:cNvSpPr>
          <p:nvPr>
            <p:ph type="dt" sz="half" idx="11"/>
          </p:nvPr>
        </p:nvSpPr>
        <p:spPr>
          <a:ln/>
        </p:spPr>
        <p:txBody>
          <a:bodyPr/>
          <a:lstStyle>
            <a:lvl1pPr>
              <a:defRPr/>
            </a:lvl1pPr>
          </a:lstStyle>
          <a:p>
            <a:pPr>
              <a:defRPr/>
            </a:pPr>
            <a:fld id="{52C3270C-9387-425A-B47C-7C481026749D}" type="datetime1">
              <a:rPr lang="de-DE">
                <a:solidFill>
                  <a:srgbClr val="FFFFFF"/>
                </a:solidFill>
              </a:rPr>
              <a:pPr>
                <a:defRPr/>
              </a:pPr>
              <a:t>10.10.2017</a:t>
            </a:fld>
            <a:endParaRPr lang="de-DE" dirty="0">
              <a:solidFill>
                <a:srgbClr val="FFFFFF"/>
              </a:solidFill>
            </a:endParaRPr>
          </a:p>
        </p:txBody>
      </p:sp>
    </p:spTree>
    <p:extLst>
      <p:ext uri="{BB962C8B-B14F-4D97-AF65-F5344CB8AC3E}">
        <p14:creationId xmlns:p14="http://schemas.microsoft.com/office/powerpoint/2010/main" val="42924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83568" y="2564904"/>
            <a:ext cx="8229600" cy="1143000"/>
          </a:xfrm>
        </p:spPr>
        <p:txBody>
          <a:bodyPr/>
          <a:lstStyle>
            <a:lvl1pPr>
              <a:defRPr/>
            </a:lvl1pPr>
          </a:lstStyle>
          <a:p>
            <a:endParaRPr lang="de-AT" dirty="0"/>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Rectangle 10"/>
          <p:cNvSpPr>
            <a:spLocks noGrp="1" noChangeArrowheads="1"/>
          </p:cNvSpPr>
          <p:nvPr>
            <p:ph type="sldNum" sz="quarter" idx="10"/>
          </p:nvPr>
        </p:nvSpPr>
        <p:spPr>
          <a:ln/>
        </p:spPr>
        <p:txBody>
          <a:bodyPr/>
          <a:lstStyle>
            <a:lvl1pPr>
              <a:defRPr/>
            </a:lvl1pPr>
          </a:lstStyle>
          <a:p>
            <a:pPr>
              <a:defRPr/>
            </a:pPr>
            <a:r>
              <a:rPr lang="de-DE">
                <a:solidFill>
                  <a:srgbClr val="FFFFFF"/>
                </a:solidFill>
              </a:rPr>
              <a:t>Folie </a:t>
            </a:r>
            <a:fld id="{905F1EB7-880B-4384-BB7B-2688AA848DB0}" type="slidenum">
              <a:rPr lang="de-DE">
                <a:solidFill>
                  <a:srgbClr val="FFFFFF"/>
                </a:solidFill>
              </a:rPr>
              <a:pPr>
                <a:defRPr/>
              </a:pPr>
              <a:t>‹Nr.›</a:t>
            </a:fld>
            <a:endParaRPr lang="de-DE">
              <a:solidFill>
                <a:srgbClr val="FFFFFF"/>
              </a:solidFill>
            </a:endParaRPr>
          </a:p>
        </p:txBody>
      </p:sp>
      <p:sp>
        <p:nvSpPr>
          <p:cNvPr id="8" name="Rectangle 11"/>
          <p:cNvSpPr>
            <a:spLocks noGrp="1" noChangeArrowheads="1"/>
          </p:cNvSpPr>
          <p:nvPr>
            <p:ph type="dt" sz="half" idx="11"/>
          </p:nvPr>
        </p:nvSpPr>
        <p:spPr>
          <a:ln/>
        </p:spPr>
        <p:txBody>
          <a:bodyPr/>
          <a:lstStyle>
            <a:lvl1pPr>
              <a:defRPr/>
            </a:lvl1pPr>
          </a:lstStyle>
          <a:p>
            <a:pPr>
              <a:defRPr/>
            </a:pPr>
            <a:fld id="{3A2672BD-25D6-4805-B096-089DB712F03A}" type="datetime1">
              <a:rPr lang="de-DE">
                <a:solidFill>
                  <a:srgbClr val="FFFFFF"/>
                </a:solidFill>
              </a:rPr>
              <a:pPr>
                <a:defRPr/>
              </a:pPr>
              <a:t>10.10.2017</a:t>
            </a:fld>
            <a:endParaRPr lang="de-DE" dirty="0">
              <a:solidFill>
                <a:srgbClr val="FFFFFF"/>
              </a:solidFill>
            </a:endParaRPr>
          </a:p>
        </p:txBody>
      </p:sp>
    </p:spTree>
    <p:extLst>
      <p:ext uri="{BB962C8B-B14F-4D97-AF65-F5344CB8AC3E}">
        <p14:creationId xmlns:p14="http://schemas.microsoft.com/office/powerpoint/2010/main" val="4119515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Rectangle 10"/>
          <p:cNvSpPr>
            <a:spLocks noGrp="1" noChangeArrowheads="1"/>
          </p:cNvSpPr>
          <p:nvPr>
            <p:ph type="sldNum" sz="quarter" idx="10"/>
          </p:nvPr>
        </p:nvSpPr>
        <p:spPr>
          <a:ln/>
        </p:spPr>
        <p:txBody>
          <a:bodyPr/>
          <a:lstStyle>
            <a:lvl1pPr>
              <a:defRPr/>
            </a:lvl1pPr>
          </a:lstStyle>
          <a:p>
            <a:pPr>
              <a:defRPr/>
            </a:pPr>
            <a:r>
              <a:rPr lang="de-DE">
                <a:solidFill>
                  <a:srgbClr val="FFFFFF"/>
                </a:solidFill>
              </a:rPr>
              <a:t>Folie </a:t>
            </a:r>
            <a:fld id="{895BBAEE-CD6F-464E-8753-6F4E7A765677}" type="slidenum">
              <a:rPr lang="de-DE">
                <a:solidFill>
                  <a:srgbClr val="FFFFFF"/>
                </a:solidFill>
              </a:rPr>
              <a:pPr>
                <a:defRPr/>
              </a:pPr>
              <a:t>‹Nr.›</a:t>
            </a:fld>
            <a:endParaRPr lang="de-DE">
              <a:solidFill>
                <a:srgbClr val="FFFFFF"/>
              </a:solidFill>
            </a:endParaRPr>
          </a:p>
        </p:txBody>
      </p:sp>
      <p:sp>
        <p:nvSpPr>
          <p:cNvPr id="4" name="Rectangle 11"/>
          <p:cNvSpPr>
            <a:spLocks noGrp="1" noChangeArrowheads="1"/>
          </p:cNvSpPr>
          <p:nvPr>
            <p:ph type="dt" sz="half" idx="11"/>
          </p:nvPr>
        </p:nvSpPr>
        <p:spPr>
          <a:ln/>
        </p:spPr>
        <p:txBody>
          <a:bodyPr/>
          <a:lstStyle>
            <a:lvl1pPr>
              <a:defRPr/>
            </a:lvl1pPr>
          </a:lstStyle>
          <a:p>
            <a:pPr>
              <a:defRPr/>
            </a:pPr>
            <a:fld id="{56DE6887-18F0-4B18-8FDD-5E56D994DA96}" type="datetime1">
              <a:rPr lang="de-DE">
                <a:solidFill>
                  <a:srgbClr val="FFFFFF"/>
                </a:solidFill>
              </a:rPr>
              <a:pPr>
                <a:defRPr/>
              </a:pPr>
              <a:t>10.10.2017</a:t>
            </a:fld>
            <a:endParaRPr lang="de-DE" dirty="0">
              <a:solidFill>
                <a:srgbClr val="FFFFFF"/>
              </a:solidFill>
            </a:endParaRPr>
          </a:p>
        </p:txBody>
      </p:sp>
    </p:spTree>
    <p:extLst>
      <p:ext uri="{BB962C8B-B14F-4D97-AF65-F5344CB8AC3E}">
        <p14:creationId xmlns:p14="http://schemas.microsoft.com/office/powerpoint/2010/main" val="280784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r>
              <a:rPr lang="de-DE">
                <a:solidFill>
                  <a:srgbClr val="FFFFFF"/>
                </a:solidFill>
              </a:rPr>
              <a:t>Folie </a:t>
            </a:r>
            <a:fld id="{74B813E9-92AF-43AE-9D92-82B8FF135277}" type="slidenum">
              <a:rPr lang="de-DE">
                <a:solidFill>
                  <a:srgbClr val="FFFFFF"/>
                </a:solidFill>
              </a:rPr>
              <a:pPr>
                <a:defRPr/>
              </a:pPr>
              <a:t>‹Nr.›</a:t>
            </a:fld>
            <a:endParaRPr lang="de-DE">
              <a:solidFill>
                <a:srgbClr val="FFFFFF"/>
              </a:solidFill>
            </a:endParaRPr>
          </a:p>
        </p:txBody>
      </p:sp>
      <p:sp>
        <p:nvSpPr>
          <p:cNvPr id="3" name="Rectangle 11"/>
          <p:cNvSpPr>
            <a:spLocks noGrp="1" noChangeArrowheads="1"/>
          </p:cNvSpPr>
          <p:nvPr>
            <p:ph type="dt" sz="half" idx="11"/>
          </p:nvPr>
        </p:nvSpPr>
        <p:spPr>
          <a:ln/>
        </p:spPr>
        <p:txBody>
          <a:bodyPr/>
          <a:lstStyle>
            <a:lvl1pPr>
              <a:defRPr/>
            </a:lvl1pPr>
          </a:lstStyle>
          <a:p>
            <a:pPr>
              <a:defRPr/>
            </a:pPr>
            <a:fld id="{C2001918-96B3-45B3-8170-CB6AB5BF6465}" type="datetime1">
              <a:rPr lang="de-DE">
                <a:solidFill>
                  <a:srgbClr val="FFFFFF"/>
                </a:solidFill>
              </a:rPr>
              <a:pPr>
                <a:defRPr/>
              </a:pPr>
              <a:t>10.10.2017</a:t>
            </a:fld>
            <a:endParaRPr lang="de-DE" dirty="0">
              <a:solidFill>
                <a:srgbClr val="FFFFFF"/>
              </a:solidFill>
            </a:endParaRPr>
          </a:p>
        </p:txBody>
      </p:sp>
    </p:spTree>
    <p:extLst>
      <p:ext uri="{BB962C8B-B14F-4D97-AF65-F5344CB8AC3E}">
        <p14:creationId xmlns:p14="http://schemas.microsoft.com/office/powerpoint/2010/main" val="2772323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Textmasterformate durch Klicken bearbeiten</a:t>
            </a:r>
          </a:p>
        </p:txBody>
      </p:sp>
      <p:sp>
        <p:nvSpPr>
          <p:cNvPr id="5" name="Rectangle 10"/>
          <p:cNvSpPr>
            <a:spLocks noGrp="1" noChangeArrowheads="1"/>
          </p:cNvSpPr>
          <p:nvPr>
            <p:ph type="sldNum" sz="quarter" idx="10"/>
          </p:nvPr>
        </p:nvSpPr>
        <p:spPr>
          <a:ln/>
        </p:spPr>
        <p:txBody>
          <a:bodyPr/>
          <a:lstStyle>
            <a:lvl1pPr>
              <a:defRPr/>
            </a:lvl1pPr>
          </a:lstStyle>
          <a:p>
            <a:pPr>
              <a:defRPr/>
            </a:pPr>
            <a:r>
              <a:rPr lang="de-DE">
                <a:solidFill>
                  <a:srgbClr val="FFFFFF"/>
                </a:solidFill>
              </a:rPr>
              <a:t>Folie </a:t>
            </a:r>
            <a:fld id="{8B00D880-DBCB-4FC2-861F-AA65C263EC65}" type="slidenum">
              <a:rPr lang="de-DE">
                <a:solidFill>
                  <a:srgbClr val="FFFFFF"/>
                </a:solidFill>
              </a:rPr>
              <a:pPr>
                <a:defRPr/>
              </a:pPr>
              <a:t>‹Nr.›</a:t>
            </a:fld>
            <a:endParaRPr lang="de-DE">
              <a:solidFill>
                <a:srgbClr val="FFFFFF"/>
              </a:solidFill>
            </a:endParaRPr>
          </a:p>
        </p:txBody>
      </p:sp>
      <p:sp>
        <p:nvSpPr>
          <p:cNvPr id="6" name="Rectangle 11"/>
          <p:cNvSpPr>
            <a:spLocks noGrp="1" noChangeArrowheads="1"/>
          </p:cNvSpPr>
          <p:nvPr>
            <p:ph type="dt" sz="half" idx="11"/>
          </p:nvPr>
        </p:nvSpPr>
        <p:spPr>
          <a:ln/>
        </p:spPr>
        <p:txBody>
          <a:bodyPr/>
          <a:lstStyle>
            <a:lvl1pPr>
              <a:defRPr/>
            </a:lvl1pPr>
          </a:lstStyle>
          <a:p>
            <a:pPr>
              <a:defRPr/>
            </a:pPr>
            <a:fld id="{224BA5A9-92F5-4E2D-B478-DB1718BAE8BA}" type="datetime1">
              <a:rPr lang="de-DE">
                <a:solidFill>
                  <a:srgbClr val="FFFFFF"/>
                </a:solidFill>
              </a:rPr>
              <a:pPr>
                <a:defRPr/>
              </a:pPr>
              <a:t>10.10.2017</a:t>
            </a:fld>
            <a:endParaRPr lang="de-DE" dirty="0">
              <a:solidFill>
                <a:srgbClr val="FFFFFF"/>
              </a:solidFill>
            </a:endParaRPr>
          </a:p>
        </p:txBody>
      </p:sp>
    </p:spTree>
    <p:extLst>
      <p:ext uri="{BB962C8B-B14F-4D97-AF65-F5344CB8AC3E}">
        <p14:creationId xmlns:p14="http://schemas.microsoft.com/office/powerpoint/2010/main" val="3504193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10"/>
          <p:cNvSpPr>
            <a:spLocks noGrp="1" noChangeArrowheads="1"/>
          </p:cNvSpPr>
          <p:nvPr>
            <p:ph type="sldNum" sz="quarter" idx="10"/>
          </p:nvPr>
        </p:nvSpPr>
        <p:spPr>
          <a:ln/>
        </p:spPr>
        <p:txBody>
          <a:bodyPr/>
          <a:lstStyle>
            <a:lvl1pPr>
              <a:defRPr/>
            </a:lvl1pPr>
          </a:lstStyle>
          <a:p>
            <a:pPr>
              <a:defRPr/>
            </a:pPr>
            <a:r>
              <a:rPr lang="de-DE">
                <a:solidFill>
                  <a:srgbClr val="FFFFFF"/>
                </a:solidFill>
              </a:rPr>
              <a:t>Folie </a:t>
            </a:r>
            <a:fld id="{2D4ADA27-B779-4753-8548-A30ABEBD91FB}" type="slidenum">
              <a:rPr lang="de-DE">
                <a:solidFill>
                  <a:srgbClr val="FFFFFF"/>
                </a:solidFill>
              </a:rPr>
              <a:pPr>
                <a:defRPr/>
              </a:pPr>
              <a:t>‹Nr.›</a:t>
            </a:fld>
            <a:endParaRPr lang="de-DE">
              <a:solidFill>
                <a:srgbClr val="FFFFFF"/>
              </a:solidFill>
            </a:endParaRPr>
          </a:p>
        </p:txBody>
      </p:sp>
      <p:sp>
        <p:nvSpPr>
          <p:cNvPr id="6" name="Rectangle 11"/>
          <p:cNvSpPr>
            <a:spLocks noGrp="1" noChangeArrowheads="1"/>
          </p:cNvSpPr>
          <p:nvPr>
            <p:ph type="dt" sz="half" idx="11"/>
          </p:nvPr>
        </p:nvSpPr>
        <p:spPr>
          <a:ln/>
        </p:spPr>
        <p:txBody>
          <a:bodyPr/>
          <a:lstStyle>
            <a:lvl1pPr>
              <a:defRPr/>
            </a:lvl1pPr>
          </a:lstStyle>
          <a:p>
            <a:pPr>
              <a:defRPr/>
            </a:pPr>
            <a:fld id="{4377D930-EEB3-4660-875E-65C0D15E0B40}" type="datetime1">
              <a:rPr lang="de-DE">
                <a:solidFill>
                  <a:srgbClr val="FFFFFF"/>
                </a:solidFill>
              </a:rPr>
              <a:pPr>
                <a:defRPr/>
              </a:pPr>
              <a:t>10.10.2017</a:t>
            </a:fld>
            <a:endParaRPr lang="de-DE" dirty="0">
              <a:solidFill>
                <a:srgbClr val="FFFFFF"/>
              </a:solidFill>
            </a:endParaRPr>
          </a:p>
        </p:txBody>
      </p:sp>
    </p:spTree>
    <p:extLst>
      <p:ext uri="{BB962C8B-B14F-4D97-AF65-F5344CB8AC3E}">
        <p14:creationId xmlns:p14="http://schemas.microsoft.com/office/powerpoint/2010/main" val="3164333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Logo_HG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spect="1" noChangeArrowheads="1"/>
          </p:cNvSpPr>
          <p:nvPr>
            <p:ph type="title"/>
          </p:nvPr>
        </p:nvSpPr>
        <p:spPr bwMode="auto">
          <a:xfrm>
            <a:off x="457200" y="142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AT" altLang="de-DE"/>
              <a:t>Titelmasterformat durch Klicken bearbeiten</a:t>
            </a:r>
          </a:p>
        </p:txBody>
      </p:sp>
      <p:sp>
        <p:nvSpPr>
          <p:cNvPr id="1028" name="Text Box 8"/>
          <p:cNvSpPr txBox="1">
            <a:spLocks noChangeArrowheads="1"/>
          </p:cNvSpPr>
          <p:nvPr userDrawn="1"/>
        </p:nvSpPr>
        <p:spPr bwMode="auto">
          <a:xfrm>
            <a:off x="0" y="6159500"/>
            <a:ext cx="9144000" cy="698500"/>
          </a:xfrm>
          <a:prstGeom prst="rect">
            <a:avLst/>
          </a:prstGeom>
          <a:solidFill>
            <a:srgbClr val="1B3067"/>
          </a:solidFill>
          <a:ln>
            <a:noFill/>
          </a:ln>
          <a:extLst/>
        </p:spPr>
        <p:txBody>
          <a:bodyPr lIns="74156" tIns="37078" rIns="540112" bIns="43793" anchor="ctr"/>
          <a:lstStyle>
            <a:lvl1pPr defTabSz="741363" eaLnBrk="0" hangingPunct="0">
              <a:defRPr>
                <a:solidFill>
                  <a:schemeClr val="tx1"/>
                </a:solidFill>
                <a:latin typeface="Arial" charset="0"/>
              </a:defRPr>
            </a:lvl1pPr>
            <a:lvl2pPr marL="742950" indent="-285750" defTabSz="741363" eaLnBrk="0" hangingPunct="0">
              <a:defRPr>
                <a:solidFill>
                  <a:schemeClr val="tx1"/>
                </a:solidFill>
                <a:latin typeface="Arial" charset="0"/>
              </a:defRPr>
            </a:lvl2pPr>
            <a:lvl3pPr marL="1143000" indent="-228600" defTabSz="741363" eaLnBrk="0" hangingPunct="0">
              <a:defRPr>
                <a:solidFill>
                  <a:schemeClr val="tx1"/>
                </a:solidFill>
                <a:latin typeface="Arial" charset="0"/>
              </a:defRPr>
            </a:lvl3pPr>
            <a:lvl4pPr marL="1600200" indent="-228600" defTabSz="741363" eaLnBrk="0" hangingPunct="0">
              <a:defRPr>
                <a:solidFill>
                  <a:schemeClr val="tx1"/>
                </a:solidFill>
                <a:latin typeface="Arial" charset="0"/>
              </a:defRPr>
            </a:lvl4pPr>
            <a:lvl5pPr marL="2057400" indent="-228600" defTabSz="741363" eaLnBrk="0" hangingPunct="0">
              <a:defRPr>
                <a:solidFill>
                  <a:schemeClr val="tx1"/>
                </a:solidFill>
                <a:latin typeface="Arial" charset="0"/>
              </a:defRPr>
            </a:lvl5pPr>
            <a:lvl6pPr marL="2514600" indent="-228600" defTabSz="741363" eaLnBrk="0" fontAlgn="base" hangingPunct="0">
              <a:spcBef>
                <a:spcPct val="0"/>
              </a:spcBef>
              <a:spcAft>
                <a:spcPct val="0"/>
              </a:spcAft>
              <a:defRPr>
                <a:solidFill>
                  <a:schemeClr val="tx1"/>
                </a:solidFill>
                <a:latin typeface="Arial" charset="0"/>
              </a:defRPr>
            </a:lvl6pPr>
            <a:lvl7pPr marL="2971800" indent="-228600" defTabSz="741363" eaLnBrk="0" fontAlgn="base" hangingPunct="0">
              <a:spcBef>
                <a:spcPct val="0"/>
              </a:spcBef>
              <a:spcAft>
                <a:spcPct val="0"/>
              </a:spcAft>
              <a:defRPr>
                <a:solidFill>
                  <a:schemeClr val="tx1"/>
                </a:solidFill>
                <a:latin typeface="Arial" charset="0"/>
              </a:defRPr>
            </a:lvl7pPr>
            <a:lvl8pPr marL="3429000" indent="-228600" defTabSz="741363" eaLnBrk="0" fontAlgn="base" hangingPunct="0">
              <a:spcBef>
                <a:spcPct val="0"/>
              </a:spcBef>
              <a:spcAft>
                <a:spcPct val="0"/>
              </a:spcAft>
              <a:defRPr>
                <a:solidFill>
                  <a:schemeClr val="tx1"/>
                </a:solidFill>
                <a:latin typeface="Arial" charset="0"/>
              </a:defRPr>
            </a:lvl8pPr>
            <a:lvl9pPr marL="3886200" indent="-228600" defTabSz="741363" eaLnBrk="0" fontAlgn="base" hangingPunct="0">
              <a:spcBef>
                <a:spcPct val="0"/>
              </a:spcBef>
              <a:spcAft>
                <a:spcPct val="0"/>
              </a:spcAft>
              <a:defRPr>
                <a:solidFill>
                  <a:schemeClr val="tx1"/>
                </a:solidFill>
                <a:latin typeface="Arial" charset="0"/>
              </a:defRPr>
            </a:lvl9pPr>
          </a:lstStyle>
          <a:p>
            <a:pPr algn="r" eaLnBrk="1" fontAlgn="base" hangingPunct="1">
              <a:spcBef>
                <a:spcPct val="50000"/>
              </a:spcBef>
              <a:spcAft>
                <a:spcPct val="0"/>
              </a:spcAft>
              <a:defRPr/>
            </a:pPr>
            <a:endParaRPr lang="de-DE" altLang="de-DE" sz="1100" dirty="0">
              <a:solidFill>
                <a:srgbClr val="FFFFFF"/>
              </a:solidFill>
              <a:latin typeface="Rockwell" pitchFamily="18" charset="0"/>
            </a:endParaRPr>
          </a:p>
        </p:txBody>
      </p:sp>
      <p:sp>
        <p:nvSpPr>
          <p:cNvPr id="1029" name="Rectangle 3"/>
          <p:cNvSpPr>
            <a:spLocks noGrp="1" noChangeArrowheads="1"/>
          </p:cNvSpPr>
          <p:nvPr>
            <p:ph type="body" idx="1"/>
          </p:nvPr>
        </p:nvSpPr>
        <p:spPr bwMode="auto">
          <a:xfrm>
            <a:off x="457200" y="2565400"/>
            <a:ext cx="8229600" cy="356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AT" altLang="de-DE"/>
              <a:t>Textmasterformate durch Klicken bearbeiten</a:t>
            </a:r>
          </a:p>
          <a:p>
            <a:pPr lvl="1"/>
            <a:r>
              <a:rPr lang="de-AT" altLang="de-DE"/>
              <a:t>Zweite Ebene</a:t>
            </a:r>
          </a:p>
          <a:p>
            <a:pPr lvl="2"/>
            <a:r>
              <a:rPr lang="de-AT" altLang="de-DE"/>
              <a:t>Dritte Ebene</a:t>
            </a:r>
          </a:p>
          <a:p>
            <a:pPr lvl="3"/>
            <a:r>
              <a:rPr lang="de-AT" altLang="de-DE"/>
              <a:t>Vierte Ebene</a:t>
            </a:r>
          </a:p>
          <a:p>
            <a:pPr lvl="3"/>
            <a:endParaRPr lang="de-AT" altLang="de-DE"/>
          </a:p>
        </p:txBody>
      </p:sp>
      <p:sp>
        <p:nvSpPr>
          <p:cNvPr id="1030" name="Text Box 9"/>
          <p:cNvSpPr txBox="1">
            <a:spLocks noChangeArrowheads="1"/>
          </p:cNvSpPr>
          <p:nvPr userDrawn="1"/>
        </p:nvSpPr>
        <p:spPr bwMode="auto">
          <a:xfrm>
            <a:off x="363538" y="6297613"/>
            <a:ext cx="6496050" cy="527050"/>
          </a:xfrm>
          <a:prstGeom prst="rect">
            <a:avLst/>
          </a:prstGeom>
          <a:noFill/>
          <a:ln>
            <a:noFill/>
          </a:ln>
          <a:extLst/>
        </p:spPr>
        <p:txBody>
          <a:bodyPr lIns="80006" tIns="40003" rIns="80006" bIns="40003">
            <a:spAutoFit/>
          </a:bodyPr>
          <a:lstStyle>
            <a:lvl1pPr defTabSz="800100" eaLnBrk="0" hangingPunct="0">
              <a:defRPr>
                <a:solidFill>
                  <a:schemeClr val="tx1"/>
                </a:solidFill>
                <a:latin typeface="Arial" charset="0"/>
              </a:defRPr>
            </a:lvl1pPr>
            <a:lvl2pPr marL="742950" indent="-285750" defTabSz="800100" eaLnBrk="0" hangingPunct="0">
              <a:defRPr>
                <a:solidFill>
                  <a:schemeClr val="tx1"/>
                </a:solidFill>
                <a:latin typeface="Arial" charset="0"/>
              </a:defRPr>
            </a:lvl2pPr>
            <a:lvl3pPr marL="1143000" indent="-228600" defTabSz="800100" eaLnBrk="0" hangingPunct="0">
              <a:defRPr>
                <a:solidFill>
                  <a:schemeClr val="tx1"/>
                </a:solidFill>
                <a:latin typeface="Arial" charset="0"/>
              </a:defRPr>
            </a:lvl3pPr>
            <a:lvl4pPr marL="1600200" indent="-228600" defTabSz="800100" eaLnBrk="0" hangingPunct="0">
              <a:defRPr>
                <a:solidFill>
                  <a:schemeClr val="tx1"/>
                </a:solidFill>
                <a:latin typeface="Arial" charset="0"/>
              </a:defRPr>
            </a:lvl4pPr>
            <a:lvl5pPr marL="2057400" indent="-228600" defTabSz="800100" eaLnBrk="0" hangingPunct="0">
              <a:defRPr>
                <a:solidFill>
                  <a:schemeClr val="tx1"/>
                </a:solidFill>
                <a:latin typeface="Arial" charset="0"/>
              </a:defRPr>
            </a:lvl5pPr>
            <a:lvl6pPr marL="2514600" indent="-228600" defTabSz="800100" eaLnBrk="0" fontAlgn="base" hangingPunct="0">
              <a:spcBef>
                <a:spcPct val="0"/>
              </a:spcBef>
              <a:spcAft>
                <a:spcPct val="0"/>
              </a:spcAft>
              <a:defRPr>
                <a:solidFill>
                  <a:schemeClr val="tx1"/>
                </a:solidFill>
                <a:latin typeface="Arial" charset="0"/>
              </a:defRPr>
            </a:lvl6pPr>
            <a:lvl7pPr marL="2971800" indent="-228600" defTabSz="800100" eaLnBrk="0" fontAlgn="base" hangingPunct="0">
              <a:spcBef>
                <a:spcPct val="0"/>
              </a:spcBef>
              <a:spcAft>
                <a:spcPct val="0"/>
              </a:spcAft>
              <a:defRPr>
                <a:solidFill>
                  <a:schemeClr val="tx1"/>
                </a:solidFill>
                <a:latin typeface="Arial" charset="0"/>
              </a:defRPr>
            </a:lvl7pPr>
            <a:lvl8pPr marL="3429000" indent="-228600" defTabSz="800100" eaLnBrk="0" fontAlgn="base" hangingPunct="0">
              <a:spcBef>
                <a:spcPct val="0"/>
              </a:spcBef>
              <a:spcAft>
                <a:spcPct val="0"/>
              </a:spcAft>
              <a:defRPr>
                <a:solidFill>
                  <a:schemeClr val="tx1"/>
                </a:solidFill>
                <a:latin typeface="Arial" charset="0"/>
              </a:defRPr>
            </a:lvl8pPr>
            <a:lvl9pPr marL="3886200" indent="-228600" defTabSz="8001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r>
              <a:rPr lang="de-AT" altLang="de-DE" sz="1200" b="1" dirty="0">
                <a:solidFill>
                  <a:srgbClr val="FFFFFF"/>
                </a:solidFill>
              </a:rPr>
              <a:t>Amt der NÖ Landesregierung</a:t>
            </a:r>
            <a:br>
              <a:rPr lang="de-AT" altLang="de-DE" sz="1200" b="1" dirty="0">
                <a:solidFill>
                  <a:srgbClr val="FFFFFF"/>
                </a:solidFill>
              </a:rPr>
            </a:br>
            <a:r>
              <a:rPr lang="de-AT" altLang="de-DE" sz="1200" b="1" dirty="0">
                <a:solidFill>
                  <a:srgbClr val="FFFFFF"/>
                </a:solidFill>
              </a:rPr>
              <a:t/>
            </a:r>
            <a:br>
              <a:rPr lang="de-AT" altLang="de-DE" sz="1200" b="1" dirty="0">
                <a:solidFill>
                  <a:srgbClr val="FFFFFF"/>
                </a:solidFill>
              </a:rPr>
            </a:br>
            <a:endParaRPr lang="de-DE" altLang="de-DE" sz="500" dirty="0">
              <a:solidFill>
                <a:srgbClr val="000000"/>
              </a:solidFill>
            </a:endParaRPr>
          </a:p>
        </p:txBody>
      </p:sp>
      <p:sp>
        <p:nvSpPr>
          <p:cNvPr id="1034" name="Rectangle 10"/>
          <p:cNvSpPr>
            <a:spLocks noGrp="1" noChangeArrowheads="1"/>
          </p:cNvSpPr>
          <p:nvPr>
            <p:ph type="sldNum" sz="quarter" idx="4"/>
          </p:nvPr>
        </p:nvSpPr>
        <p:spPr bwMode="auto">
          <a:xfrm>
            <a:off x="6877050" y="6237288"/>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fontAlgn="base">
              <a:spcBef>
                <a:spcPct val="0"/>
              </a:spcBef>
              <a:spcAft>
                <a:spcPct val="0"/>
              </a:spcAft>
              <a:defRPr/>
            </a:pPr>
            <a:r>
              <a:rPr lang="de-DE" dirty="0">
                <a:solidFill>
                  <a:srgbClr val="FFFFFF"/>
                </a:solidFill>
              </a:rPr>
              <a:t>Folie </a:t>
            </a:r>
            <a:fld id="{8FF03EBE-2C6E-4BB5-AB51-6B30C2310260}" type="slidenum">
              <a:rPr lang="de-DE">
                <a:solidFill>
                  <a:srgbClr val="FFFFFF"/>
                </a:solidFill>
              </a:rPr>
              <a:pPr fontAlgn="base">
                <a:spcBef>
                  <a:spcPct val="0"/>
                </a:spcBef>
                <a:spcAft>
                  <a:spcPct val="0"/>
                </a:spcAft>
                <a:defRPr/>
              </a:pPr>
              <a:t>‹Nr.›</a:t>
            </a:fld>
            <a:endParaRPr lang="de-DE" dirty="0">
              <a:solidFill>
                <a:srgbClr val="FFFFFF"/>
              </a:solidFill>
            </a:endParaRPr>
          </a:p>
        </p:txBody>
      </p:sp>
      <p:sp>
        <p:nvSpPr>
          <p:cNvPr id="1035" name="Rectangle 11"/>
          <p:cNvSpPr>
            <a:spLocks noGrp="1" noChangeArrowheads="1"/>
          </p:cNvSpPr>
          <p:nvPr>
            <p:ph type="dt" sz="half" idx="2"/>
          </p:nvPr>
        </p:nvSpPr>
        <p:spPr bwMode="auto">
          <a:xfrm>
            <a:off x="6877050" y="64770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fontAlgn="base">
              <a:spcBef>
                <a:spcPct val="0"/>
              </a:spcBef>
              <a:spcAft>
                <a:spcPct val="0"/>
              </a:spcAft>
              <a:defRPr/>
            </a:pPr>
            <a:fld id="{8615B100-3609-4462-AC94-41D0D1489D7E}" type="datetime1">
              <a:rPr lang="de-DE">
                <a:solidFill>
                  <a:srgbClr val="FFFFFF"/>
                </a:solidFill>
              </a:rPr>
              <a:pPr fontAlgn="base">
                <a:spcBef>
                  <a:spcPct val="0"/>
                </a:spcBef>
                <a:spcAft>
                  <a:spcPct val="0"/>
                </a:spcAft>
                <a:defRPr/>
              </a:pPr>
              <a:t>10.10.2017</a:t>
            </a:fld>
            <a:endParaRPr lang="de-DE" dirty="0">
              <a:solidFill>
                <a:srgbClr val="FFFFFF"/>
              </a:solidFill>
            </a:endParaRPr>
          </a:p>
        </p:txBody>
      </p:sp>
      <p:sp>
        <p:nvSpPr>
          <p:cNvPr id="1033" name="Rectangle 12"/>
          <p:cNvSpPr>
            <a:spLocks noChangeArrowheads="1"/>
          </p:cNvSpPr>
          <p:nvPr userDrawn="1"/>
        </p:nvSpPr>
        <p:spPr bwMode="auto">
          <a:xfrm>
            <a:off x="457200" y="1447800"/>
            <a:ext cx="8181975" cy="1150938"/>
          </a:xfrm>
          <a:prstGeom prst="rect">
            <a:avLst/>
          </a:prstGeom>
          <a:noFill/>
          <a:ln>
            <a:noFill/>
          </a:ln>
          <a:extLst/>
        </p:spPr>
        <p:txBody>
          <a:bodyPr lIns="80006" tIns="40003" rIns="80006" bIns="40003"/>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fontAlgn="base" hangingPunct="1">
              <a:spcBef>
                <a:spcPct val="0"/>
              </a:spcBef>
              <a:spcAft>
                <a:spcPct val="0"/>
              </a:spcAft>
              <a:defRPr/>
            </a:pPr>
            <a:endParaRPr lang="de-DE" altLang="de-DE" sz="3300" dirty="0">
              <a:solidFill>
                <a:srgbClr val="000000"/>
              </a:solidFill>
            </a:endParaRPr>
          </a:p>
        </p:txBody>
      </p:sp>
      <p:sp>
        <p:nvSpPr>
          <p:cNvPr id="2" name="Text Box 16"/>
          <p:cNvSpPr txBox="1">
            <a:spLocks noChangeArrowheads="1"/>
          </p:cNvSpPr>
          <p:nvPr userDrawn="1"/>
        </p:nvSpPr>
        <p:spPr bwMode="auto">
          <a:xfrm>
            <a:off x="1187450" y="590550"/>
            <a:ext cx="7507288" cy="635000"/>
          </a:xfrm>
          <a:prstGeom prst="rect">
            <a:avLst/>
          </a:prstGeom>
          <a:noFill/>
          <a:ln>
            <a:noFill/>
          </a:ln>
          <a:extLst/>
        </p:spPr>
        <p:txBody>
          <a:bodyPr lIns="80006" tIns="40003" rIns="80006" bIns="40003">
            <a:spAutoFit/>
          </a:bodyPr>
          <a:lstStyle>
            <a:lvl1pPr defTabSz="800100" eaLnBrk="0" hangingPunct="0">
              <a:defRPr>
                <a:solidFill>
                  <a:schemeClr val="tx1"/>
                </a:solidFill>
                <a:latin typeface="Arial" charset="0"/>
              </a:defRPr>
            </a:lvl1pPr>
            <a:lvl2pPr marL="742950" indent="-285750" defTabSz="800100" eaLnBrk="0" hangingPunct="0">
              <a:defRPr>
                <a:solidFill>
                  <a:schemeClr val="tx1"/>
                </a:solidFill>
                <a:latin typeface="Arial" charset="0"/>
              </a:defRPr>
            </a:lvl2pPr>
            <a:lvl3pPr marL="1143000" indent="-228600" defTabSz="800100" eaLnBrk="0" hangingPunct="0">
              <a:defRPr>
                <a:solidFill>
                  <a:schemeClr val="tx1"/>
                </a:solidFill>
                <a:latin typeface="Arial" charset="0"/>
              </a:defRPr>
            </a:lvl3pPr>
            <a:lvl4pPr marL="1600200" indent="-228600" defTabSz="800100" eaLnBrk="0" hangingPunct="0">
              <a:defRPr>
                <a:solidFill>
                  <a:schemeClr val="tx1"/>
                </a:solidFill>
                <a:latin typeface="Arial" charset="0"/>
              </a:defRPr>
            </a:lvl4pPr>
            <a:lvl5pPr marL="2057400" indent="-228600" defTabSz="800100" eaLnBrk="0" hangingPunct="0">
              <a:defRPr>
                <a:solidFill>
                  <a:schemeClr val="tx1"/>
                </a:solidFill>
                <a:latin typeface="Arial" charset="0"/>
              </a:defRPr>
            </a:lvl5pPr>
            <a:lvl6pPr marL="2514600" indent="-228600" defTabSz="800100" eaLnBrk="0" fontAlgn="base" hangingPunct="0">
              <a:spcBef>
                <a:spcPct val="0"/>
              </a:spcBef>
              <a:spcAft>
                <a:spcPct val="0"/>
              </a:spcAft>
              <a:defRPr>
                <a:solidFill>
                  <a:schemeClr val="tx1"/>
                </a:solidFill>
                <a:latin typeface="Arial" charset="0"/>
              </a:defRPr>
            </a:lvl6pPr>
            <a:lvl7pPr marL="2971800" indent="-228600" defTabSz="800100" eaLnBrk="0" fontAlgn="base" hangingPunct="0">
              <a:spcBef>
                <a:spcPct val="0"/>
              </a:spcBef>
              <a:spcAft>
                <a:spcPct val="0"/>
              </a:spcAft>
              <a:defRPr>
                <a:solidFill>
                  <a:schemeClr val="tx1"/>
                </a:solidFill>
                <a:latin typeface="Arial" charset="0"/>
              </a:defRPr>
            </a:lvl7pPr>
            <a:lvl8pPr marL="3429000" indent="-228600" defTabSz="800100" eaLnBrk="0" fontAlgn="base" hangingPunct="0">
              <a:spcBef>
                <a:spcPct val="0"/>
              </a:spcBef>
              <a:spcAft>
                <a:spcPct val="0"/>
              </a:spcAft>
              <a:defRPr>
                <a:solidFill>
                  <a:schemeClr val="tx1"/>
                </a:solidFill>
                <a:latin typeface="Arial" charset="0"/>
              </a:defRPr>
            </a:lvl8pPr>
            <a:lvl9pPr marL="3886200" indent="-228600" defTabSz="800100" eaLnBrk="0" fontAlgn="base" hangingPunct="0">
              <a:spcBef>
                <a:spcPct val="0"/>
              </a:spcBef>
              <a:spcAft>
                <a:spcPct val="0"/>
              </a:spcAft>
              <a:defRPr>
                <a:solidFill>
                  <a:schemeClr val="tx1"/>
                </a:solidFill>
                <a:latin typeface="Arial" charset="0"/>
              </a:defRPr>
            </a:lvl9pPr>
          </a:lstStyle>
          <a:p>
            <a:pPr algn="r" eaLnBrk="1" fontAlgn="base" hangingPunct="1">
              <a:spcAft>
                <a:spcPct val="0"/>
              </a:spcAft>
              <a:defRPr/>
            </a:pPr>
            <a:r>
              <a:rPr lang="de-AT" altLang="de-DE" b="1" dirty="0">
                <a:solidFill>
                  <a:srgbClr val="000000"/>
                </a:solidFill>
              </a:rPr>
              <a:t>Ablauforganisation auf den </a:t>
            </a:r>
            <a:r>
              <a:rPr lang="de-AT" altLang="de-DE" b="1" dirty="0" err="1">
                <a:solidFill>
                  <a:srgbClr val="000000"/>
                </a:solidFill>
              </a:rPr>
              <a:t>BH‘s</a:t>
            </a:r>
            <a:endParaRPr lang="de-AT" altLang="de-DE" b="1" dirty="0">
              <a:solidFill>
                <a:srgbClr val="000000"/>
              </a:solidFill>
            </a:endParaRPr>
          </a:p>
          <a:p>
            <a:pPr algn="r" eaLnBrk="1" fontAlgn="base" hangingPunct="1">
              <a:spcAft>
                <a:spcPct val="0"/>
              </a:spcAft>
              <a:defRPr/>
            </a:pPr>
            <a:r>
              <a:rPr lang="de-AT" altLang="de-DE" b="1" dirty="0">
                <a:solidFill>
                  <a:srgbClr val="000000"/>
                </a:solidFill>
              </a:rPr>
              <a:t> – Teilprojekt Bereich Wirtschaft und Umwelt</a:t>
            </a:r>
            <a:endParaRPr lang="de-DE" altLang="de-DE" dirty="0">
              <a:solidFill>
                <a:srgbClr val="000000"/>
              </a:solidFill>
              <a:latin typeface="Rockwell" pitchFamily="18" charset="0"/>
            </a:endParaRPr>
          </a:p>
        </p:txBody>
      </p:sp>
    </p:spTree>
    <p:extLst>
      <p:ext uri="{BB962C8B-B14F-4D97-AF65-F5344CB8AC3E}">
        <p14:creationId xmlns:p14="http://schemas.microsoft.com/office/powerpoint/2010/main" val="2254973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r" rtl="0" eaLnBrk="0" fontAlgn="base" hangingPunct="0">
        <a:spcBef>
          <a:spcPct val="0"/>
        </a:spcBef>
        <a:spcAft>
          <a:spcPct val="0"/>
        </a:spcAft>
        <a:defRPr sz="3300">
          <a:solidFill>
            <a:schemeClr val="tx2"/>
          </a:solidFill>
          <a:latin typeface="+mj-lt"/>
          <a:ea typeface="+mj-ea"/>
          <a:cs typeface="+mj-cs"/>
        </a:defRPr>
      </a:lvl1pPr>
      <a:lvl2pPr algn="r" rtl="0" eaLnBrk="0" fontAlgn="base" hangingPunct="0">
        <a:spcBef>
          <a:spcPct val="0"/>
        </a:spcBef>
        <a:spcAft>
          <a:spcPct val="0"/>
        </a:spcAft>
        <a:defRPr sz="3300">
          <a:solidFill>
            <a:schemeClr val="tx2"/>
          </a:solidFill>
          <a:latin typeface="Arial" charset="0"/>
        </a:defRPr>
      </a:lvl2pPr>
      <a:lvl3pPr algn="r" rtl="0" eaLnBrk="0" fontAlgn="base" hangingPunct="0">
        <a:spcBef>
          <a:spcPct val="0"/>
        </a:spcBef>
        <a:spcAft>
          <a:spcPct val="0"/>
        </a:spcAft>
        <a:defRPr sz="3300">
          <a:solidFill>
            <a:schemeClr val="tx2"/>
          </a:solidFill>
          <a:latin typeface="Arial" charset="0"/>
        </a:defRPr>
      </a:lvl3pPr>
      <a:lvl4pPr algn="r" rtl="0" eaLnBrk="0" fontAlgn="base" hangingPunct="0">
        <a:spcBef>
          <a:spcPct val="0"/>
        </a:spcBef>
        <a:spcAft>
          <a:spcPct val="0"/>
        </a:spcAft>
        <a:defRPr sz="3300">
          <a:solidFill>
            <a:schemeClr val="tx2"/>
          </a:solidFill>
          <a:latin typeface="Arial" charset="0"/>
        </a:defRPr>
      </a:lvl4pPr>
      <a:lvl5pPr algn="r" rtl="0" eaLnBrk="0" fontAlgn="base" hangingPunct="0">
        <a:spcBef>
          <a:spcPct val="0"/>
        </a:spcBef>
        <a:spcAft>
          <a:spcPct val="0"/>
        </a:spcAft>
        <a:defRPr sz="3300">
          <a:solidFill>
            <a:schemeClr val="tx2"/>
          </a:solidFill>
          <a:latin typeface="Arial" charset="0"/>
        </a:defRPr>
      </a:lvl5pPr>
      <a:lvl6pPr marL="457200" algn="r" rtl="0" fontAlgn="base">
        <a:spcBef>
          <a:spcPct val="0"/>
        </a:spcBef>
        <a:spcAft>
          <a:spcPct val="0"/>
        </a:spcAft>
        <a:defRPr sz="3300">
          <a:solidFill>
            <a:schemeClr val="tx2"/>
          </a:solidFill>
          <a:latin typeface="Arial" charset="0"/>
        </a:defRPr>
      </a:lvl6pPr>
      <a:lvl7pPr marL="914400" algn="r" rtl="0" fontAlgn="base">
        <a:spcBef>
          <a:spcPct val="0"/>
        </a:spcBef>
        <a:spcAft>
          <a:spcPct val="0"/>
        </a:spcAft>
        <a:defRPr sz="3300">
          <a:solidFill>
            <a:schemeClr val="tx2"/>
          </a:solidFill>
          <a:latin typeface="Arial" charset="0"/>
        </a:defRPr>
      </a:lvl7pPr>
      <a:lvl8pPr marL="1371600" algn="r" rtl="0" fontAlgn="base">
        <a:spcBef>
          <a:spcPct val="0"/>
        </a:spcBef>
        <a:spcAft>
          <a:spcPct val="0"/>
        </a:spcAft>
        <a:defRPr sz="3300">
          <a:solidFill>
            <a:schemeClr val="tx2"/>
          </a:solidFill>
          <a:latin typeface="Arial" charset="0"/>
        </a:defRPr>
      </a:lvl8pPr>
      <a:lvl9pPr marL="1828800" algn="r" rtl="0" fontAlgn="base">
        <a:spcBef>
          <a:spcPct val="0"/>
        </a:spcBef>
        <a:spcAft>
          <a:spcPct val="0"/>
        </a:spcAft>
        <a:defRPr sz="3300">
          <a:solidFill>
            <a:schemeClr val="tx2"/>
          </a:solidFill>
          <a:latin typeface="Arial" charset="0"/>
        </a:defRPr>
      </a:lvl9pPr>
    </p:titleStyle>
    <p:bodyStyle>
      <a:lvl1pPr marL="342900" indent="-342900" algn="l" rtl="0" eaLnBrk="0" fontAlgn="base" hangingPunct="0">
        <a:spcBef>
          <a:spcPct val="20000"/>
        </a:spcBef>
        <a:spcAft>
          <a:spcPct val="0"/>
        </a:spcAft>
        <a:buClr>
          <a:srgbClr val="000066"/>
        </a:buClr>
        <a:buSzPct val="75000"/>
        <a:buFont typeface="Arial" charset="0"/>
        <a:buChar char="█"/>
        <a:defRPr sz="2500">
          <a:solidFill>
            <a:schemeClr val="tx1"/>
          </a:solidFill>
          <a:latin typeface="+mn-lt"/>
          <a:ea typeface="+mn-ea"/>
          <a:cs typeface="+mn-cs"/>
        </a:defRPr>
      </a:lvl1pPr>
      <a:lvl2pPr marL="742950" indent="-285750" algn="l" rtl="0" eaLnBrk="0" fontAlgn="base" hangingPunct="0">
        <a:spcBef>
          <a:spcPct val="20000"/>
        </a:spcBef>
        <a:spcAft>
          <a:spcPct val="0"/>
        </a:spcAft>
        <a:buClr>
          <a:srgbClr val="EAD112"/>
        </a:buClr>
        <a:buSzPct val="75000"/>
        <a:buFont typeface="Arial" charset="0"/>
        <a:buChar char="█"/>
        <a:defRPr sz="2300">
          <a:solidFill>
            <a:schemeClr val="tx1"/>
          </a:solidFill>
          <a:latin typeface="+mn-lt"/>
        </a:defRPr>
      </a:lvl2pPr>
      <a:lvl3pPr marL="1143000" indent="-228600" algn="l" rtl="0" eaLnBrk="0" fontAlgn="base" hangingPunct="0">
        <a:spcBef>
          <a:spcPct val="20000"/>
        </a:spcBef>
        <a:spcAft>
          <a:spcPct val="0"/>
        </a:spcAft>
        <a:buClr>
          <a:srgbClr val="000066"/>
        </a:buClr>
        <a:buFont typeface="Arial" charset="0"/>
        <a:buChar char="●"/>
        <a:defRPr sz="2100">
          <a:solidFill>
            <a:schemeClr val="tx1"/>
          </a:solidFill>
          <a:latin typeface="+mn-lt"/>
        </a:defRPr>
      </a:lvl3pPr>
      <a:lvl4pPr marL="1600200" indent="-228600" algn="l" rtl="0" eaLnBrk="0" fontAlgn="base" hangingPunct="0">
        <a:spcBef>
          <a:spcPct val="20000"/>
        </a:spcBef>
        <a:spcAft>
          <a:spcPct val="0"/>
        </a:spcAft>
        <a:buClr>
          <a:srgbClr val="EAD112"/>
        </a:buClr>
        <a:buFont typeface="Arial" charset="0"/>
        <a:buChar char="●"/>
        <a:defRPr sz="19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0"/>
            <a:ext cx="9144000" cy="1470025"/>
          </a:xfrm>
        </p:spPr>
        <p:txBody>
          <a:bodyPr/>
          <a:lstStyle/>
          <a:p>
            <a:r>
              <a:rPr lang="de-AT" sz="2400" b="1" dirty="0" smtClean="0">
                <a:latin typeface="Arial Black" panose="020B0A04020102020204" pitchFamily="34" charset="0"/>
              </a:rPr>
              <a:t>REORIENTATION </a:t>
            </a:r>
            <a:r>
              <a:rPr lang="de-AT" sz="2400" b="1" dirty="0" smtClean="0">
                <a:latin typeface="Arial Black" panose="020B0A04020102020204" pitchFamily="34" charset="0"/>
              </a:rPr>
              <a:t>OF DANUBE REGION </a:t>
            </a:r>
            <a:br>
              <a:rPr lang="de-AT" sz="2400" b="1" dirty="0" smtClean="0">
                <a:latin typeface="Arial Black" panose="020B0A04020102020204" pitchFamily="34" charset="0"/>
              </a:rPr>
            </a:br>
            <a:r>
              <a:rPr lang="de-AT" sz="2400" b="1" dirty="0" smtClean="0">
                <a:latin typeface="Arial Black" panose="020B0A04020102020204" pitchFamily="34" charset="0"/>
              </a:rPr>
              <a:t>ACTIVITIES IN LOWER AUSTRIA</a:t>
            </a:r>
            <a:endParaRPr lang="de-AT" sz="2400" b="1" dirty="0"/>
          </a:p>
        </p:txBody>
      </p:sp>
      <p:sp>
        <p:nvSpPr>
          <p:cNvPr id="3" name="Untertitel 2"/>
          <p:cNvSpPr>
            <a:spLocks noGrp="1"/>
          </p:cNvSpPr>
          <p:nvPr>
            <p:ph type="subTitle" idx="1"/>
          </p:nvPr>
        </p:nvSpPr>
        <p:spPr>
          <a:xfrm>
            <a:off x="395536" y="1772816"/>
            <a:ext cx="8748464" cy="4338538"/>
          </a:xfrm>
        </p:spPr>
        <p:txBody>
          <a:bodyPr/>
          <a:lstStyle/>
          <a:p>
            <a:pPr algn="l">
              <a:spcBef>
                <a:spcPct val="50000"/>
              </a:spcBef>
            </a:pPr>
            <a:r>
              <a:rPr lang="en-GB" sz="2000" b="1" dirty="0" smtClean="0">
                <a:latin typeface="Arial Black" panose="020B0A04020102020204" pitchFamily="34" charset="0"/>
              </a:rPr>
              <a:t>After 27 years of successful work and in view of the substantial changes in the Danube regions, the time has come to review the activities of the Working Community of the Danube Regions and to develop a strategy for its reorientation.</a:t>
            </a:r>
          </a:p>
          <a:p>
            <a:pPr algn="l">
              <a:spcBef>
                <a:spcPct val="50000"/>
              </a:spcBef>
            </a:pPr>
            <a:r>
              <a:rPr lang="en-GB" sz="2000" b="1" u="sng" dirty="0" smtClean="0">
                <a:latin typeface="Arial Black" panose="020B0A04020102020204" pitchFamily="34" charset="0"/>
              </a:rPr>
              <a:t>Overriding objectives</a:t>
            </a:r>
          </a:p>
          <a:p>
            <a:pPr marL="285750" indent="-285750" algn="l">
              <a:lnSpc>
                <a:spcPct val="150000"/>
              </a:lnSpc>
              <a:buFont typeface="Wingdings" panose="05000000000000000000" pitchFamily="2" charset="2"/>
              <a:buChar char="Ø"/>
            </a:pPr>
            <a:r>
              <a:rPr lang="en-GB" sz="1800" dirty="0" smtClean="0">
                <a:solidFill>
                  <a:prstClr val="black"/>
                </a:solidFill>
              </a:rPr>
              <a:t>Using the resources available to obtain greater political visibility.</a:t>
            </a:r>
          </a:p>
          <a:p>
            <a:pPr marL="285750" indent="-285750" algn="l">
              <a:lnSpc>
                <a:spcPct val="150000"/>
              </a:lnSpc>
              <a:buFont typeface="Wingdings" panose="05000000000000000000" pitchFamily="2" charset="2"/>
              <a:buChar char="Ø"/>
            </a:pPr>
            <a:r>
              <a:rPr lang="en-GB" sz="1800" dirty="0" smtClean="0">
                <a:solidFill>
                  <a:prstClr val="black"/>
                </a:solidFill>
              </a:rPr>
              <a:t>Enhancing the added value of the Working Community of the Danube Regions as a network of regions and/or – together with the Council of Danube Cities and Regions – a network of cities and regions, in contrast to the nationally oriented EU Strategy for the Danube Region.</a:t>
            </a:r>
          </a:p>
          <a:p>
            <a:pPr algn="l">
              <a:spcBef>
                <a:spcPct val="50000"/>
              </a:spcBef>
            </a:pPr>
            <a:r>
              <a:rPr lang="de-AT" sz="1800" b="1" dirty="0" smtClean="0"/>
              <a:t> </a:t>
            </a:r>
            <a:endParaRPr lang="de-AT" sz="1800" b="1" dirty="0"/>
          </a:p>
          <a:p>
            <a:pPr algn="l">
              <a:spcBef>
                <a:spcPct val="50000"/>
              </a:spcBef>
            </a:pPr>
            <a:endParaRPr lang="de-AT" sz="1800" b="1" dirty="0"/>
          </a:p>
          <a:p>
            <a:pPr algn="l">
              <a:spcBef>
                <a:spcPct val="50000"/>
              </a:spcBef>
            </a:pPr>
            <a:endParaRPr lang="de-DE" altLang="de-DE" sz="1800" dirty="0"/>
          </a:p>
        </p:txBody>
      </p:sp>
      <p:sp>
        <p:nvSpPr>
          <p:cNvPr id="4" name="Foliennummernplatzhalter 3"/>
          <p:cNvSpPr>
            <a:spLocks noGrp="1"/>
          </p:cNvSpPr>
          <p:nvPr>
            <p:ph type="sldNum" sz="quarter" idx="4294967295"/>
          </p:nvPr>
        </p:nvSpPr>
        <p:spPr>
          <a:xfrm>
            <a:off x="0" y="6237288"/>
            <a:ext cx="9036496" cy="457200"/>
          </a:xfrm>
        </p:spPr>
        <p:txBody>
          <a:bodyPr/>
          <a:lstStyle/>
          <a:p>
            <a:pPr algn="l">
              <a:defRPr/>
            </a:pPr>
            <a:r>
              <a:rPr lang="de-AT" dirty="0">
                <a:solidFill>
                  <a:srgbClr val="FFFFFF"/>
                </a:solidFill>
              </a:rPr>
              <a:t> </a:t>
            </a:r>
            <a:endParaRPr lang="de-AT" dirty="0" smtClean="0">
              <a:solidFill>
                <a:srgbClr val="FFFFFF"/>
              </a:solidFill>
            </a:endParaRPr>
          </a:p>
          <a:p>
            <a:pPr algn="l">
              <a:defRPr/>
            </a:pPr>
            <a:r>
              <a:rPr lang="de-AT" dirty="0" smtClean="0">
                <a:solidFill>
                  <a:srgbClr val="FFFFFF"/>
                </a:solidFill>
              </a:rPr>
              <a:t>       </a:t>
            </a:r>
            <a:r>
              <a:rPr lang="de-AT" sz="1200" b="1" dirty="0" smtClean="0">
                <a:solidFill>
                  <a:srgbClr val="FFFFFF"/>
                </a:solidFill>
              </a:rPr>
              <a:t>Generalsekretariat der ARGE Donauländer </a:t>
            </a:r>
            <a:r>
              <a:rPr lang="de-AT" b="1" dirty="0" smtClean="0">
                <a:solidFill>
                  <a:srgbClr val="FFFFFF"/>
                </a:solidFill>
              </a:rPr>
              <a:t>		- 1 -			</a:t>
            </a:r>
            <a:r>
              <a:rPr lang="de-AT" sz="1050" b="1" dirty="0" err="1" smtClean="0">
                <a:solidFill>
                  <a:srgbClr val="FFFFFF"/>
                </a:solidFill>
              </a:rPr>
              <a:t>October</a:t>
            </a:r>
            <a:r>
              <a:rPr lang="de-AT" sz="1050" b="1" dirty="0" smtClean="0">
                <a:solidFill>
                  <a:srgbClr val="FFFFFF"/>
                </a:solidFill>
              </a:rPr>
              <a:t> 2017</a:t>
            </a:r>
            <a:endParaRPr lang="de-DE" sz="1050" b="1" dirty="0">
              <a:solidFill>
                <a:srgbClr val="FFFFFF"/>
              </a:solidFill>
            </a:endParaRPr>
          </a:p>
        </p:txBody>
      </p:sp>
      <p:sp>
        <p:nvSpPr>
          <p:cNvPr id="8" name="Rechteck 7"/>
          <p:cNvSpPr/>
          <p:nvPr/>
        </p:nvSpPr>
        <p:spPr>
          <a:xfrm>
            <a:off x="251520" y="1700808"/>
            <a:ext cx="8629560" cy="3600400"/>
          </a:xfrm>
          <a:prstGeom prst="rect">
            <a:avLst/>
          </a:prstGeom>
        </p:spPr>
        <p:txBody>
          <a:bodyPr wrap="square">
            <a:spAutoFit/>
          </a:bodyPr>
          <a:lstStyle/>
          <a:p>
            <a:pPr algn="ctr"/>
            <a:endParaRPr lang="de-DE" sz="2800" b="1" u="sng" dirty="0">
              <a:solidFill>
                <a:srgbClr val="000000"/>
              </a:solidFill>
            </a:endParaRPr>
          </a:p>
        </p:txBody>
      </p:sp>
      <p:pic>
        <p:nvPicPr>
          <p:cNvPr id="6" name="Picture 3" descr="ARGE_DL_Logo"/>
          <p:cNvPicPr>
            <a:picLocks noChangeAspect="1" noChangeArrowheads="1"/>
          </p:cNvPicPr>
          <p:nvPr/>
        </p:nvPicPr>
        <p:blipFill>
          <a:blip r:embed="rId3" cstate="print">
            <a:extLst>
              <a:ext uri="{28A0092B-C50C-407E-A947-70E740481C1C}">
                <a14:useLocalDpi xmlns:a14="http://schemas.microsoft.com/office/drawing/2010/main" val="0"/>
              </a:ext>
            </a:extLst>
          </a:blip>
          <a:srcRect t="1299" b="73656"/>
          <a:stretch>
            <a:fillRect/>
          </a:stretch>
        </p:blipFill>
        <p:spPr bwMode="auto">
          <a:xfrm>
            <a:off x="7884368" y="348019"/>
            <a:ext cx="1038225"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8916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0"/>
            <a:ext cx="9036496" cy="1470025"/>
          </a:xfrm>
        </p:spPr>
        <p:txBody>
          <a:bodyPr/>
          <a:lstStyle/>
          <a:p>
            <a:r>
              <a:rPr lang="de-AT" sz="2400" b="1" dirty="0">
                <a:latin typeface="Arial Black" panose="020B0A04020102020204" pitchFamily="34" charset="0"/>
              </a:rPr>
              <a:t> </a:t>
            </a:r>
            <a:r>
              <a:rPr lang="de-AT" sz="2400" b="1" dirty="0" smtClean="0">
                <a:latin typeface="Arial Black" panose="020B0A04020102020204" pitchFamily="34" charset="0"/>
              </a:rPr>
              <a:t>REORIENTATION </a:t>
            </a:r>
            <a:r>
              <a:rPr lang="de-AT" sz="2400" b="1" dirty="0" smtClean="0">
                <a:latin typeface="Arial Black" panose="020B0A04020102020204" pitchFamily="34" charset="0"/>
              </a:rPr>
              <a:t>OF DANUBE REGION </a:t>
            </a:r>
            <a:r>
              <a:rPr lang="de-AT" sz="2400" b="1" dirty="0" smtClean="0">
                <a:latin typeface="Arial Black" panose="020B0A04020102020204" pitchFamily="34" charset="0"/>
              </a:rPr>
              <a:t/>
            </a:r>
            <a:br>
              <a:rPr lang="de-AT" sz="2400" b="1" dirty="0" smtClean="0">
                <a:latin typeface="Arial Black" panose="020B0A04020102020204" pitchFamily="34" charset="0"/>
              </a:rPr>
            </a:br>
            <a:r>
              <a:rPr lang="de-AT" sz="2400" b="1" dirty="0" smtClean="0">
                <a:latin typeface="Arial Black" panose="020B0A04020102020204" pitchFamily="34" charset="0"/>
              </a:rPr>
              <a:t>ACTIVITIES </a:t>
            </a:r>
            <a:r>
              <a:rPr lang="de-AT" sz="2400" b="1" dirty="0" smtClean="0">
                <a:latin typeface="Arial Black" panose="020B0A04020102020204" pitchFamily="34" charset="0"/>
              </a:rPr>
              <a:t>IN LOWER AUSTRIA</a:t>
            </a:r>
            <a:endParaRPr lang="de-AT" sz="2400" b="1" dirty="0"/>
          </a:p>
        </p:txBody>
      </p:sp>
      <p:sp>
        <p:nvSpPr>
          <p:cNvPr id="3" name="Untertitel 2"/>
          <p:cNvSpPr>
            <a:spLocks noGrp="1"/>
          </p:cNvSpPr>
          <p:nvPr>
            <p:ph type="subTitle" idx="1"/>
          </p:nvPr>
        </p:nvSpPr>
        <p:spPr>
          <a:xfrm>
            <a:off x="144016" y="1916832"/>
            <a:ext cx="8892480" cy="3960440"/>
          </a:xfrm>
        </p:spPr>
        <p:txBody>
          <a:bodyPr/>
          <a:lstStyle/>
          <a:p>
            <a:pPr marL="365125" algn="l" defTabSz="365125"/>
            <a:r>
              <a:rPr lang="en-GB" sz="2000" b="1" dirty="0" smtClean="0">
                <a:latin typeface="Arial Black" panose="020B0A04020102020204" pitchFamily="34" charset="0"/>
              </a:rPr>
              <a:t>Six action areas can be derived from the overriding objectives</a:t>
            </a:r>
            <a:r>
              <a:rPr lang="en-GB" sz="2000" dirty="0" smtClean="0">
                <a:latin typeface="Arial Black" panose="020B0A04020102020204" pitchFamily="34" charset="0"/>
              </a:rPr>
              <a:t>:</a:t>
            </a:r>
          </a:p>
          <a:p>
            <a:pPr marL="182563">
              <a:spcBef>
                <a:spcPct val="50000"/>
              </a:spcBef>
            </a:pPr>
            <a:endParaRPr lang="en-GB" sz="1200" b="1" dirty="0" smtClean="0"/>
          </a:p>
          <a:p>
            <a:pPr marL="285750" indent="-285750" algn="l">
              <a:lnSpc>
                <a:spcPct val="150000"/>
              </a:lnSpc>
              <a:buFont typeface="Wingdings" panose="05000000000000000000" pitchFamily="2" charset="2"/>
              <a:buChar char="Ø"/>
            </a:pPr>
            <a:r>
              <a:rPr lang="en-GB" sz="1800" dirty="0" smtClean="0">
                <a:solidFill>
                  <a:prstClr val="black"/>
                </a:solidFill>
              </a:rPr>
              <a:t>Developing new event and participation formats</a:t>
            </a:r>
          </a:p>
          <a:p>
            <a:pPr marL="285750" indent="-285750" algn="l">
              <a:lnSpc>
                <a:spcPct val="150000"/>
              </a:lnSpc>
              <a:buFont typeface="Wingdings" panose="05000000000000000000" pitchFamily="2" charset="2"/>
              <a:buChar char="Ø"/>
            </a:pPr>
            <a:r>
              <a:rPr lang="en-GB" sz="1800" dirty="0" smtClean="0">
                <a:solidFill>
                  <a:prstClr val="black"/>
                </a:solidFill>
              </a:rPr>
              <a:t>Addressing important target groups more effectively</a:t>
            </a:r>
          </a:p>
          <a:p>
            <a:pPr marL="285750" indent="-285750" algn="l">
              <a:lnSpc>
                <a:spcPct val="150000"/>
              </a:lnSpc>
              <a:buFont typeface="Wingdings" panose="05000000000000000000" pitchFamily="2" charset="2"/>
              <a:buChar char="Ø"/>
            </a:pPr>
            <a:r>
              <a:rPr lang="en-GB" sz="1800" dirty="0" smtClean="0">
                <a:solidFill>
                  <a:prstClr val="black"/>
                </a:solidFill>
              </a:rPr>
              <a:t>Concentration on a few thematic areas</a:t>
            </a:r>
          </a:p>
          <a:p>
            <a:pPr marL="285750" indent="-285750" algn="l">
              <a:lnSpc>
                <a:spcPct val="150000"/>
              </a:lnSpc>
              <a:buFont typeface="Wingdings" panose="05000000000000000000" pitchFamily="2" charset="2"/>
              <a:buChar char="Ø"/>
            </a:pPr>
            <a:r>
              <a:rPr lang="en-GB" sz="1800" dirty="0" smtClean="0">
                <a:solidFill>
                  <a:prstClr val="black"/>
                </a:solidFill>
              </a:rPr>
              <a:t>Entering into strategic cooperation with important Danube region institutions</a:t>
            </a:r>
          </a:p>
          <a:p>
            <a:pPr marL="285750" indent="-285750" algn="l">
              <a:lnSpc>
                <a:spcPct val="150000"/>
              </a:lnSpc>
              <a:buFont typeface="Wingdings" panose="05000000000000000000" pitchFamily="2" charset="2"/>
              <a:buChar char="Ø"/>
            </a:pPr>
            <a:r>
              <a:rPr lang="en-GB" sz="1800" dirty="0" smtClean="0">
                <a:solidFill>
                  <a:prstClr val="black"/>
                </a:solidFill>
              </a:rPr>
              <a:t>Providing consistent support for promising project ideas</a:t>
            </a:r>
          </a:p>
          <a:p>
            <a:pPr marL="285750" indent="-285750" algn="l" defTabSz="1692275">
              <a:lnSpc>
                <a:spcPct val="150000"/>
              </a:lnSpc>
              <a:buFont typeface="Wingdings" panose="05000000000000000000" pitchFamily="2" charset="2"/>
              <a:buChar char="Ø"/>
              <a:tabLst>
                <a:tab pos="182563" algn="l"/>
              </a:tabLst>
            </a:pPr>
            <a:r>
              <a:rPr lang="en-GB" sz="1800" dirty="0" smtClean="0">
                <a:solidFill>
                  <a:prstClr val="black"/>
                </a:solidFill>
              </a:rPr>
              <a:t>Making the Working Community fit for the future</a:t>
            </a:r>
          </a:p>
          <a:p>
            <a:pPr algn="l">
              <a:spcBef>
                <a:spcPct val="50000"/>
              </a:spcBef>
            </a:pPr>
            <a:endParaRPr lang="de-AT" sz="1800" b="1" dirty="0"/>
          </a:p>
          <a:p>
            <a:pPr algn="l">
              <a:spcBef>
                <a:spcPct val="50000"/>
              </a:spcBef>
            </a:pPr>
            <a:endParaRPr lang="de-DE" altLang="de-DE" sz="1800" dirty="0"/>
          </a:p>
        </p:txBody>
      </p:sp>
      <p:sp>
        <p:nvSpPr>
          <p:cNvPr id="4" name="Foliennummernplatzhalter 3"/>
          <p:cNvSpPr>
            <a:spLocks noGrp="1"/>
          </p:cNvSpPr>
          <p:nvPr>
            <p:ph type="sldNum" sz="quarter" idx="4294967295"/>
          </p:nvPr>
        </p:nvSpPr>
        <p:spPr>
          <a:xfrm>
            <a:off x="0" y="6237288"/>
            <a:ext cx="9036496" cy="457200"/>
          </a:xfrm>
        </p:spPr>
        <p:txBody>
          <a:bodyPr/>
          <a:lstStyle/>
          <a:p>
            <a:pPr algn="l">
              <a:defRPr/>
            </a:pPr>
            <a:r>
              <a:rPr lang="de-AT" dirty="0">
                <a:solidFill>
                  <a:srgbClr val="FFFFFF"/>
                </a:solidFill>
              </a:rPr>
              <a:t> </a:t>
            </a:r>
            <a:endParaRPr lang="de-AT" dirty="0" smtClean="0">
              <a:solidFill>
                <a:srgbClr val="FFFFFF"/>
              </a:solidFill>
            </a:endParaRPr>
          </a:p>
          <a:p>
            <a:pPr algn="l">
              <a:defRPr/>
            </a:pPr>
            <a:r>
              <a:rPr lang="de-AT" sz="1200" dirty="0" smtClean="0">
                <a:solidFill>
                  <a:srgbClr val="FFFFFF"/>
                </a:solidFill>
              </a:rPr>
              <a:t>        </a:t>
            </a:r>
            <a:r>
              <a:rPr lang="de-AT" sz="1200" b="1" dirty="0" smtClean="0">
                <a:solidFill>
                  <a:srgbClr val="FFFFFF"/>
                </a:solidFill>
              </a:rPr>
              <a:t>Generalsekretariat der ARGE Donauländer </a:t>
            </a:r>
            <a:r>
              <a:rPr lang="de-AT" b="1" dirty="0" smtClean="0">
                <a:solidFill>
                  <a:srgbClr val="FFFFFF"/>
                </a:solidFill>
              </a:rPr>
              <a:t>		- 2 -			</a:t>
            </a:r>
            <a:r>
              <a:rPr lang="de-AT" sz="1050" b="1" dirty="0" err="1" smtClean="0">
                <a:solidFill>
                  <a:srgbClr val="FFFFFF"/>
                </a:solidFill>
              </a:rPr>
              <a:t>October</a:t>
            </a:r>
            <a:r>
              <a:rPr lang="de-AT" sz="1050" b="1" dirty="0" smtClean="0">
                <a:solidFill>
                  <a:srgbClr val="FFFFFF"/>
                </a:solidFill>
              </a:rPr>
              <a:t> 2017</a:t>
            </a:r>
            <a:endParaRPr lang="de-DE" sz="1050" b="1" dirty="0">
              <a:solidFill>
                <a:srgbClr val="FFFFFF"/>
              </a:solidFill>
            </a:endParaRPr>
          </a:p>
        </p:txBody>
      </p:sp>
      <p:sp>
        <p:nvSpPr>
          <p:cNvPr id="8" name="Rechteck 7"/>
          <p:cNvSpPr/>
          <p:nvPr/>
        </p:nvSpPr>
        <p:spPr>
          <a:xfrm>
            <a:off x="242432" y="1679496"/>
            <a:ext cx="8629560" cy="3600400"/>
          </a:xfrm>
          <a:prstGeom prst="rect">
            <a:avLst/>
          </a:prstGeom>
        </p:spPr>
        <p:txBody>
          <a:bodyPr wrap="square">
            <a:spAutoFit/>
          </a:bodyPr>
          <a:lstStyle/>
          <a:p>
            <a:pPr algn="ctr"/>
            <a:endParaRPr lang="de-DE" sz="2800" b="1" u="sng" dirty="0">
              <a:solidFill>
                <a:srgbClr val="000000"/>
              </a:solidFill>
            </a:endParaRPr>
          </a:p>
        </p:txBody>
      </p:sp>
      <p:pic>
        <p:nvPicPr>
          <p:cNvPr id="6" name="Picture 3" descr="ARGE_DL_Logo"/>
          <p:cNvPicPr>
            <a:picLocks noChangeAspect="1" noChangeArrowheads="1"/>
          </p:cNvPicPr>
          <p:nvPr/>
        </p:nvPicPr>
        <p:blipFill>
          <a:blip r:embed="rId3" cstate="print">
            <a:extLst>
              <a:ext uri="{28A0092B-C50C-407E-A947-70E740481C1C}">
                <a14:useLocalDpi xmlns:a14="http://schemas.microsoft.com/office/drawing/2010/main" val="0"/>
              </a:ext>
            </a:extLst>
          </a:blip>
          <a:srcRect t="1299" b="73656"/>
          <a:stretch>
            <a:fillRect/>
          </a:stretch>
        </p:blipFill>
        <p:spPr bwMode="auto">
          <a:xfrm>
            <a:off x="7884368" y="348019"/>
            <a:ext cx="1038225"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1331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ARGE_DL_Logo"/>
          <p:cNvPicPr>
            <a:picLocks noChangeAspect="1" noChangeArrowheads="1"/>
          </p:cNvPicPr>
          <p:nvPr/>
        </p:nvPicPr>
        <p:blipFill>
          <a:blip r:embed="rId3" cstate="print">
            <a:extLst>
              <a:ext uri="{28A0092B-C50C-407E-A947-70E740481C1C}">
                <a14:useLocalDpi xmlns:a14="http://schemas.microsoft.com/office/drawing/2010/main" val="0"/>
              </a:ext>
            </a:extLst>
          </a:blip>
          <a:srcRect t="1299" b="73656"/>
          <a:stretch>
            <a:fillRect/>
          </a:stretch>
        </p:blipFill>
        <p:spPr bwMode="auto">
          <a:xfrm>
            <a:off x="7884368" y="348019"/>
            <a:ext cx="1038225"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0" y="0"/>
            <a:ext cx="9144000" cy="1470025"/>
          </a:xfrm>
        </p:spPr>
        <p:txBody>
          <a:bodyPr/>
          <a:lstStyle/>
          <a:p>
            <a:r>
              <a:rPr lang="de-AT" sz="2400" b="1" dirty="0" smtClean="0">
                <a:latin typeface="Arial Black" panose="020B0A04020102020204" pitchFamily="34" charset="0"/>
              </a:rPr>
              <a:t>REORIENTATION </a:t>
            </a:r>
            <a:r>
              <a:rPr lang="de-AT" sz="2400" b="1" dirty="0">
                <a:latin typeface="Arial Black" panose="020B0A04020102020204" pitchFamily="34" charset="0"/>
              </a:rPr>
              <a:t>OF DANUBE REGION </a:t>
            </a:r>
            <a:r>
              <a:rPr lang="de-AT" sz="2400" b="1" dirty="0" smtClean="0">
                <a:latin typeface="Arial Black" panose="020B0A04020102020204" pitchFamily="34" charset="0"/>
              </a:rPr>
              <a:t/>
            </a:r>
            <a:br>
              <a:rPr lang="de-AT" sz="2400" b="1" dirty="0" smtClean="0">
                <a:latin typeface="Arial Black" panose="020B0A04020102020204" pitchFamily="34" charset="0"/>
              </a:rPr>
            </a:br>
            <a:r>
              <a:rPr lang="de-AT" sz="2400" b="1" dirty="0" smtClean="0">
                <a:latin typeface="Arial Black" panose="020B0A04020102020204" pitchFamily="34" charset="0"/>
              </a:rPr>
              <a:t>ACTIVITIES </a:t>
            </a:r>
            <a:r>
              <a:rPr lang="de-AT" sz="2400" b="1" dirty="0">
                <a:latin typeface="Arial Black" panose="020B0A04020102020204" pitchFamily="34" charset="0"/>
              </a:rPr>
              <a:t>IN LOWER AUSTRIA</a:t>
            </a:r>
            <a:endParaRPr lang="de-AT" sz="2400" b="1" dirty="0"/>
          </a:p>
        </p:txBody>
      </p:sp>
      <p:sp>
        <p:nvSpPr>
          <p:cNvPr id="3" name="Untertitel 2"/>
          <p:cNvSpPr>
            <a:spLocks noGrp="1"/>
          </p:cNvSpPr>
          <p:nvPr>
            <p:ph type="subTitle" idx="1"/>
          </p:nvPr>
        </p:nvSpPr>
        <p:spPr>
          <a:xfrm>
            <a:off x="251520" y="1556792"/>
            <a:ext cx="8784976" cy="4698578"/>
          </a:xfrm>
        </p:spPr>
        <p:txBody>
          <a:bodyPr/>
          <a:lstStyle/>
          <a:p>
            <a:pPr marL="182563" algn="l" defTabSz="365125"/>
            <a:r>
              <a:rPr lang="en-GB" sz="2000" b="1" dirty="0" smtClean="0">
                <a:latin typeface="Arial Black" panose="020B0A04020102020204" pitchFamily="34" charset="0"/>
              </a:rPr>
              <a:t>Developing new event and participation formats</a:t>
            </a:r>
          </a:p>
          <a:p>
            <a:pPr indent="274638" algn="l">
              <a:tabLst>
                <a:tab pos="274638" algn="l"/>
              </a:tabLst>
            </a:pPr>
            <a:endParaRPr lang="en-GB" sz="900" b="1" dirty="0" smtClean="0"/>
          </a:p>
          <a:p>
            <a:pPr indent="274638" algn="l">
              <a:tabLst>
                <a:tab pos="274638" algn="l"/>
              </a:tabLst>
            </a:pPr>
            <a:r>
              <a:rPr lang="en-GB" sz="2000" b="1" u="sng" dirty="0" smtClean="0">
                <a:latin typeface="Arial Black" panose="020B0A04020102020204" pitchFamily="34" charset="0"/>
              </a:rPr>
              <a:t>Effective in networking, creative and open</a:t>
            </a:r>
            <a:r>
              <a:rPr lang="en-GB" sz="2400" b="1" dirty="0" smtClean="0"/>
              <a:t/>
            </a:r>
            <a:br>
              <a:rPr lang="en-GB" sz="2400" b="1" dirty="0" smtClean="0"/>
            </a:br>
            <a:endParaRPr lang="en-GB" sz="1600" b="1" dirty="0" smtClean="0"/>
          </a:p>
          <a:p>
            <a:pPr marL="342900" indent="-342900" algn="l">
              <a:buFont typeface="Wingdings" panose="05000000000000000000" pitchFamily="2" charset="2"/>
              <a:buChar char="Ø"/>
            </a:pPr>
            <a:r>
              <a:rPr lang="en-GB" sz="1800" b="1" dirty="0" smtClean="0">
                <a:latin typeface="Arial Black" panose="020B0A04020102020204" pitchFamily="34" charset="0"/>
              </a:rPr>
              <a:t>Danube Day</a:t>
            </a:r>
            <a:r>
              <a:rPr lang="en-GB" sz="1800" b="1" dirty="0" smtClean="0"/>
              <a:t> – </a:t>
            </a:r>
            <a:r>
              <a:rPr lang="en-GB" sz="1800" dirty="0" smtClean="0"/>
              <a:t>Involving large groups of the population in Danube activities, highlighting model projects </a:t>
            </a:r>
          </a:p>
          <a:p>
            <a:pPr algn="l"/>
            <a:endParaRPr lang="en-GB" sz="1100" b="1" dirty="0" smtClean="0"/>
          </a:p>
          <a:p>
            <a:pPr marL="342900" indent="-342900" algn="l">
              <a:buFont typeface="Wingdings" panose="05000000000000000000" pitchFamily="2" charset="2"/>
              <a:buChar char="Ø"/>
            </a:pPr>
            <a:r>
              <a:rPr lang="en-GB" sz="1800" b="1" dirty="0" smtClean="0">
                <a:latin typeface="Arial Black" panose="020B0A04020102020204" pitchFamily="34" charset="0"/>
              </a:rPr>
              <a:t>Danube </a:t>
            </a:r>
            <a:r>
              <a:rPr lang="en-GB" sz="1800" b="1" dirty="0" err="1" smtClean="0">
                <a:latin typeface="Arial Black" panose="020B0A04020102020204" pitchFamily="34" charset="0"/>
              </a:rPr>
              <a:t>Thinktank</a:t>
            </a:r>
            <a:r>
              <a:rPr lang="en-GB" sz="1800" b="1" dirty="0" smtClean="0"/>
              <a:t> – </a:t>
            </a:r>
            <a:r>
              <a:rPr lang="en-GB" sz="1800" dirty="0" smtClean="0"/>
              <a:t>Developing ideas for the future of the Danube region</a:t>
            </a:r>
          </a:p>
          <a:p>
            <a:pPr algn="l"/>
            <a:endParaRPr lang="en-GB" sz="1100" b="1" dirty="0" smtClean="0"/>
          </a:p>
          <a:p>
            <a:pPr marL="342900" indent="-342900" algn="l">
              <a:buFont typeface="Wingdings" panose="05000000000000000000" pitchFamily="2" charset="2"/>
              <a:buChar char="Ø"/>
            </a:pPr>
            <a:r>
              <a:rPr lang="en-GB" sz="1800" b="1" dirty="0" smtClean="0">
                <a:latin typeface="Arial Black" panose="020B0A04020102020204" pitchFamily="34" charset="0"/>
              </a:rPr>
              <a:t>“Future in the Danube Region 2030” </a:t>
            </a:r>
            <a:r>
              <a:rPr lang="en-GB" sz="1800" b="1" dirty="0" smtClean="0"/>
              <a:t>– </a:t>
            </a:r>
            <a:r>
              <a:rPr lang="en-GB" sz="1800" dirty="0" smtClean="0"/>
              <a:t>International youth competition focusing on young people‘s perception of the future of the Danube region</a:t>
            </a:r>
          </a:p>
          <a:p>
            <a:pPr algn="l"/>
            <a:endParaRPr lang="en-GB" sz="1100" b="1" dirty="0" smtClean="0"/>
          </a:p>
          <a:p>
            <a:pPr marL="342900" indent="-342900" algn="l">
              <a:buFont typeface="Wingdings" panose="05000000000000000000" pitchFamily="2" charset="2"/>
              <a:buChar char="Ø"/>
            </a:pPr>
            <a:r>
              <a:rPr lang="en-GB" sz="1800" b="1" dirty="0" smtClean="0">
                <a:latin typeface="Arial Black" panose="020B0A04020102020204" pitchFamily="34" charset="0"/>
              </a:rPr>
              <a:t>Future Leaders Network</a:t>
            </a:r>
            <a:r>
              <a:rPr lang="en-GB" sz="1800" dirty="0" smtClean="0">
                <a:latin typeface="Arial Black" panose="020B0A04020102020204" pitchFamily="34" charset="0"/>
              </a:rPr>
              <a:t> </a:t>
            </a:r>
            <a:r>
              <a:rPr lang="en-GB" sz="1800" b="1" dirty="0" smtClean="0">
                <a:latin typeface="Arial Black" panose="020B0A04020102020204" pitchFamily="34" charset="0"/>
              </a:rPr>
              <a:t>(FUN) </a:t>
            </a:r>
            <a:r>
              <a:rPr lang="en-GB" sz="1800" b="1" dirty="0" smtClean="0"/>
              <a:t>– </a:t>
            </a:r>
            <a:r>
              <a:rPr lang="en-GB" sz="1800" dirty="0" smtClean="0"/>
              <a:t>Establishment of a network of former participants of the ELJUB Project</a:t>
            </a:r>
          </a:p>
          <a:p>
            <a:pPr algn="l">
              <a:spcBef>
                <a:spcPct val="50000"/>
              </a:spcBef>
            </a:pPr>
            <a:endParaRPr lang="de-AT" sz="1800" b="1" dirty="0"/>
          </a:p>
          <a:p>
            <a:pPr algn="l">
              <a:spcBef>
                <a:spcPct val="50000"/>
              </a:spcBef>
            </a:pPr>
            <a:endParaRPr lang="de-DE" altLang="de-DE" sz="1800" dirty="0"/>
          </a:p>
        </p:txBody>
      </p:sp>
      <p:sp>
        <p:nvSpPr>
          <p:cNvPr id="4" name="Foliennummernplatzhalter 3"/>
          <p:cNvSpPr>
            <a:spLocks noGrp="1"/>
          </p:cNvSpPr>
          <p:nvPr>
            <p:ph type="sldNum" sz="quarter" idx="4294967295"/>
          </p:nvPr>
        </p:nvSpPr>
        <p:spPr>
          <a:xfrm>
            <a:off x="0" y="6237288"/>
            <a:ext cx="9036496" cy="457200"/>
          </a:xfrm>
        </p:spPr>
        <p:txBody>
          <a:bodyPr/>
          <a:lstStyle/>
          <a:p>
            <a:pPr algn="l">
              <a:defRPr/>
            </a:pPr>
            <a:r>
              <a:rPr lang="de-AT" dirty="0">
                <a:solidFill>
                  <a:srgbClr val="FFFFFF"/>
                </a:solidFill>
              </a:rPr>
              <a:t> </a:t>
            </a:r>
          </a:p>
          <a:p>
            <a:pPr algn="l">
              <a:defRPr/>
            </a:pPr>
            <a:r>
              <a:rPr lang="de-AT" sz="1200" dirty="0">
                <a:solidFill>
                  <a:srgbClr val="FFFFFF"/>
                </a:solidFill>
              </a:rPr>
              <a:t> </a:t>
            </a:r>
            <a:r>
              <a:rPr lang="de-AT" sz="1200" dirty="0" smtClean="0">
                <a:solidFill>
                  <a:srgbClr val="FFFFFF"/>
                </a:solidFill>
              </a:rPr>
              <a:t>       </a:t>
            </a:r>
            <a:r>
              <a:rPr lang="de-AT" sz="1200" b="1" dirty="0" smtClean="0">
                <a:solidFill>
                  <a:srgbClr val="FFFFFF"/>
                </a:solidFill>
              </a:rPr>
              <a:t>Generalsekretariat </a:t>
            </a:r>
            <a:r>
              <a:rPr lang="de-AT" sz="1200" b="1" dirty="0">
                <a:solidFill>
                  <a:srgbClr val="FFFFFF"/>
                </a:solidFill>
              </a:rPr>
              <a:t>der ARGE Donauländer </a:t>
            </a:r>
            <a:r>
              <a:rPr lang="de-AT" b="1" dirty="0">
                <a:solidFill>
                  <a:srgbClr val="FFFFFF"/>
                </a:solidFill>
              </a:rPr>
              <a:t>		</a:t>
            </a:r>
            <a:r>
              <a:rPr lang="de-AT" b="1" dirty="0" smtClean="0">
                <a:solidFill>
                  <a:srgbClr val="FFFFFF"/>
                </a:solidFill>
              </a:rPr>
              <a:t>- 3 -	</a:t>
            </a:r>
            <a:r>
              <a:rPr lang="de-AT" b="1" dirty="0">
                <a:solidFill>
                  <a:srgbClr val="FFFFFF"/>
                </a:solidFill>
              </a:rPr>
              <a:t>		</a:t>
            </a:r>
            <a:r>
              <a:rPr lang="de-AT" sz="1050" b="1" dirty="0" err="1" smtClean="0">
                <a:solidFill>
                  <a:srgbClr val="FFFFFF"/>
                </a:solidFill>
              </a:rPr>
              <a:t>October</a:t>
            </a:r>
            <a:r>
              <a:rPr lang="de-AT" sz="1050" b="1" dirty="0" smtClean="0">
                <a:solidFill>
                  <a:srgbClr val="FFFFFF"/>
                </a:solidFill>
              </a:rPr>
              <a:t> </a:t>
            </a:r>
            <a:r>
              <a:rPr lang="de-AT" sz="1050" b="1" dirty="0">
                <a:solidFill>
                  <a:srgbClr val="FFFFFF"/>
                </a:solidFill>
              </a:rPr>
              <a:t>2017</a:t>
            </a:r>
            <a:endParaRPr lang="de-DE" sz="1050" b="1" dirty="0">
              <a:solidFill>
                <a:srgbClr val="FFFFFF"/>
              </a:solidFill>
            </a:endParaRPr>
          </a:p>
        </p:txBody>
      </p:sp>
      <p:sp>
        <p:nvSpPr>
          <p:cNvPr id="8" name="Rechteck 7"/>
          <p:cNvSpPr/>
          <p:nvPr/>
        </p:nvSpPr>
        <p:spPr>
          <a:xfrm>
            <a:off x="251520" y="1700808"/>
            <a:ext cx="8629560" cy="3600400"/>
          </a:xfrm>
          <a:prstGeom prst="rect">
            <a:avLst/>
          </a:prstGeom>
        </p:spPr>
        <p:txBody>
          <a:bodyPr wrap="square">
            <a:spAutoFit/>
          </a:bodyPr>
          <a:lstStyle/>
          <a:p>
            <a:pPr algn="ctr"/>
            <a:endParaRPr lang="de-DE" sz="2800" b="1" u="sng" dirty="0">
              <a:solidFill>
                <a:srgbClr val="000000"/>
              </a:solidFill>
            </a:endParaRPr>
          </a:p>
        </p:txBody>
      </p:sp>
    </p:spTree>
    <p:extLst>
      <p:ext uri="{BB962C8B-B14F-4D97-AF65-F5344CB8AC3E}">
        <p14:creationId xmlns:p14="http://schemas.microsoft.com/office/powerpoint/2010/main" val="3882187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0"/>
            <a:ext cx="9144000" cy="1470025"/>
          </a:xfrm>
        </p:spPr>
        <p:txBody>
          <a:bodyPr/>
          <a:lstStyle/>
          <a:p>
            <a:r>
              <a:rPr lang="de-AT" sz="2400" b="1" dirty="0" smtClean="0">
                <a:latin typeface="Arial Black" panose="020B0A04020102020204" pitchFamily="34" charset="0"/>
              </a:rPr>
              <a:t>REORIENTATION </a:t>
            </a:r>
            <a:r>
              <a:rPr lang="de-AT" sz="2400" b="1" dirty="0">
                <a:latin typeface="Arial Black" panose="020B0A04020102020204" pitchFamily="34" charset="0"/>
              </a:rPr>
              <a:t>OF DANUBE REGION </a:t>
            </a:r>
            <a:r>
              <a:rPr lang="de-AT" sz="2400" b="1" dirty="0" smtClean="0">
                <a:latin typeface="Arial Black" panose="020B0A04020102020204" pitchFamily="34" charset="0"/>
              </a:rPr>
              <a:t/>
            </a:r>
            <a:br>
              <a:rPr lang="de-AT" sz="2400" b="1" dirty="0" smtClean="0">
                <a:latin typeface="Arial Black" panose="020B0A04020102020204" pitchFamily="34" charset="0"/>
              </a:rPr>
            </a:br>
            <a:r>
              <a:rPr lang="de-AT" sz="2400" b="1" dirty="0" smtClean="0">
                <a:latin typeface="Arial Black" panose="020B0A04020102020204" pitchFamily="34" charset="0"/>
              </a:rPr>
              <a:t>ACTIVITIES </a:t>
            </a:r>
            <a:r>
              <a:rPr lang="de-AT" sz="2400" b="1" dirty="0">
                <a:latin typeface="Arial Black" panose="020B0A04020102020204" pitchFamily="34" charset="0"/>
              </a:rPr>
              <a:t>IN LOWER AUSTRIA</a:t>
            </a:r>
            <a:endParaRPr lang="de-AT" sz="2400" b="1" dirty="0"/>
          </a:p>
        </p:txBody>
      </p:sp>
      <p:sp>
        <p:nvSpPr>
          <p:cNvPr id="3" name="Untertitel 2"/>
          <p:cNvSpPr>
            <a:spLocks noGrp="1"/>
          </p:cNvSpPr>
          <p:nvPr>
            <p:ph type="subTitle" idx="1"/>
          </p:nvPr>
        </p:nvSpPr>
        <p:spPr>
          <a:xfrm>
            <a:off x="281608" y="1550641"/>
            <a:ext cx="8856984" cy="4608512"/>
          </a:xfrm>
        </p:spPr>
        <p:txBody>
          <a:bodyPr/>
          <a:lstStyle/>
          <a:p>
            <a:pPr marL="365125" algn="l"/>
            <a:r>
              <a:rPr lang="en-GB" sz="2000" b="1" dirty="0" smtClean="0">
                <a:latin typeface="Arial Black" panose="020B0A04020102020204" pitchFamily="34" charset="0"/>
              </a:rPr>
              <a:t>Addressing important target groups more effectively</a:t>
            </a:r>
          </a:p>
          <a:p>
            <a:pPr algn="l" defTabSz="365125"/>
            <a:endParaRPr lang="en-GB" sz="400" b="1" dirty="0" smtClean="0"/>
          </a:p>
          <a:p>
            <a:pPr marL="365125" algn="l"/>
            <a:r>
              <a:rPr lang="en-GB" sz="2000" b="1" u="sng" dirty="0" smtClean="0">
                <a:latin typeface="Arial Black" panose="020B0A04020102020204" pitchFamily="34" charset="0"/>
              </a:rPr>
              <a:t>Young, inclusive, experience-oriented!</a:t>
            </a:r>
          </a:p>
          <a:p>
            <a:pPr algn="l"/>
            <a:endParaRPr lang="en-GB" sz="800" b="1" dirty="0" smtClean="0"/>
          </a:p>
          <a:p>
            <a:pPr marL="342900" indent="-342900" algn="l">
              <a:buFont typeface="Wingdings" panose="05000000000000000000" pitchFamily="2" charset="2"/>
              <a:buChar char="Ø"/>
            </a:pPr>
            <a:r>
              <a:rPr lang="en-GB" sz="1800" b="1" dirty="0" smtClean="0">
                <a:latin typeface="Arial Black" panose="020B0A04020102020204" pitchFamily="34" charset="0"/>
              </a:rPr>
              <a:t>Youth</a:t>
            </a:r>
            <a:r>
              <a:rPr lang="en-GB" sz="1800" b="1" dirty="0" smtClean="0"/>
              <a:t> – </a:t>
            </a:r>
            <a:r>
              <a:rPr lang="en-GB" sz="1800" dirty="0" smtClean="0"/>
              <a:t>Addressing young people more effectively through activities such as ELJUB, Energy Future or scholarships and competitions; engaging with them in a network (Future Leaders Network [FUN]). Involving older actors from the Danube region as well.</a:t>
            </a:r>
          </a:p>
          <a:p>
            <a:pPr algn="l"/>
            <a:endParaRPr lang="en-GB" sz="1000" dirty="0" smtClean="0"/>
          </a:p>
          <a:p>
            <a:pPr marL="342900" indent="-342900" algn="l">
              <a:buFont typeface="Wingdings" panose="05000000000000000000" pitchFamily="2" charset="2"/>
              <a:buChar char="Ø"/>
            </a:pPr>
            <a:r>
              <a:rPr lang="en-GB" sz="1800" b="1" dirty="0" smtClean="0">
                <a:latin typeface="Arial Black" panose="020B0A04020102020204" pitchFamily="34" charset="0"/>
              </a:rPr>
              <a:t>Businesses</a:t>
            </a:r>
            <a:r>
              <a:rPr lang="en-GB" sz="1800" b="1" dirty="0" smtClean="0"/>
              <a:t> – </a:t>
            </a:r>
            <a:r>
              <a:rPr lang="en-GB" sz="1800" dirty="0" smtClean="0"/>
              <a:t>Concentration on tourism and culture, environment and energy, transport, traffic, science and digitization. This is to act as a door-opener for enterprises in Lower Austria. </a:t>
            </a:r>
          </a:p>
          <a:p>
            <a:pPr algn="l"/>
            <a:endParaRPr lang="en-GB" sz="1000" b="1" dirty="0" smtClean="0"/>
          </a:p>
          <a:p>
            <a:pPr marL="342900" indent="-342900" algn="l">
              <a:buFont typeface="Wingdings" panose="05000000000000000000" pitchFamily="2" charset="2"/>
              <a:buChar char="Ø"/>
            </a:pPr>
            <a:r>
              <a:rPr lang="en-GB" sz="1800" b="1" dirty="0" smtClean="0">
                <a:latin typeface="Arial Black" panose="020B0A04020102020204" pitchFamily="34" charset="0"/>
              </a:rPr>
              <a:t>Citizens/civil society </a:t>
            </a:r>
            <a:r>
              <a:rPr lang="en-GB" sz="1800" b="1" dirty="0" smtClean="0"/>
              <a:t>– </a:t>
            </a:r>
            <a:r>
              <a:rPr lang="en-GB" sz="1800" dirty="0" smtClean="0"/>
              <a:t>Presenting projects and funding possibilities (at EU and provincial level) for Danube region activities. Showing best-practice examples. Assistance in the search for partners. Support for committed citizens. </a:t>
            </a:r>
          </a:p>
          <a:p>
            <a:pPr algn="l">
              <a:spcBef>
                <a:spcPct val="50000"/>
              </a:spcBef>
            </a:pPr>
            <a:endParaRPr lang="de-AT" sz="1800" b="1" dirty="0"/>
          </a:p>
          <a:p>
            <a:pPr algn="l">
              <a:spcBef>
                <a:spcPct val="50000"/>
              </a:spcBef>
            </a:pPr>
            <a:endParaRPr lang="de-DE" altLang="de-DE" sz="1800" dirty="0"/>
          </a:p>
        </p:txBody>
      </p:sp>
      <p:sp>
        <p:nvSpPr>
          <p:cNvPr id="4" name="Foliennummernplatzhalter 3"/>
          <p:cNvSpPr>
            <a:spLocks noGrp="1"/>
          </p:cNvSpPr>
          <p:nvPr>
            <p:ph type="sldNum" sz="quarter" idx="4294967295"/>
          </p:nvPr>
        </p:nvSpPr>
        <p:spPr>
          <a:xfrm>
            <a:off x="0" y="6237288"/>
            <a:ext cx="9036496" cy="457200"/>
          </a:xfrm>
        </p:spPr>
        <p:txBody>
          <a:bodyPr/>
          <a:lstStyle/>
          <a:p>
            <a:pPr algn="l">
              <a:defRPr/>
            </a:pPr>
            <a:r>
              <a:rPr lang="de-AT" dirty="0">
                <a:solidFill>
                  <a:srgbClr val="FFFFFF"/>
                </a:solidFill>
              </a:rPr>
              <a:t> </a:t>
            </a:r>
          </a:p>
          <a:p>
            <a:pPr algn="l">
              <a:defRPr/>
            </a:pPr>
            <a:r>
              <a:rPr lang="de-AT" dirty="0">
                <a:solidFill>
                  <a:srgbClr val="FFFFFF"/>
                </a:solidFill>
              </a:rPr>
              <a:t> </a:t>
            </a:r>
            <a:r>
              <a:rPr lang="de-AT" dirty="0" smtClean="0">
                <a:solidFill>
                  <a:srgbClr val="FFFFFF"/>
                </a:solidFill>
              </a:rPr>
              <a:t>      </a:t>
            </a:r>
            <a:r>
              <a:rPr lang="de-AT" sz="1200" b="1" dirty="0" smtClean="0">
                <a:solidFill>
                  <a:srgbClr val="FFFFFF"/>
                </a:solidFill>
              </a:rPr>
              <a:t>Generalsekretariat </a:t>
            </a:r>
            <a:r>
              <a:rPr lang="de-AT" sz="1200" b="1" dirty="0">
                <a:solidFill>
                  <a:srgbClr val="FFFFFF"/>
                </a:solidFill>
              </a:rPr>
              <a:t>der ARGE Donauländer </a:t>
            </a:r>
            <a:r>
              <a:rPr lang="de-AT" b="1" dirty="0">
                <a:solidFill>
                  <a:srgbClr val="FFFFFF"/>
                </a:solidFill>
              </a:rPr>
              <a:t>		</a:t>
            </a:r>
            <a:r>
              <a:rPr lang="de-AT" b="1" dirty="0" smtClean="0">
                <a:solidFill>
                  <a:srgbClr val="FFFFFF"/>
                </a:solidFill>
              </a:rPr>
              <a:t>- 4 -	</a:t>
            </a:r>
            <a:r>
              <a:rPr lang="de-AT" b="1" dirty="0">
                <a:solidFill>
                  <a:srgbClr val="FFFFFF"/>
                </a:solidFill>
              </a:rPr>
              <a:t>		</a:t>
            </a:r>
            <a:r>
              <a:rPr lang="de-AT" sz="1050" b="1" dirty="0" err="1" smtClean="0">
                <a:solidFill>
                  <a:srgbClr val="FFFFFF"/>
                </a:solidFill>
              </a:rPr>
              <a:t>October</a:t>
            </a:r>
            <a:r>
              <a:rPr lang="de-AT" sz="1050" b="1" dirty="0" smtClean="0">
                <a:solidFill>
                  <a:srgbClr val="FFFFFF"/>
                </a:solidFill>
              </a:rPr>
              <a:t> </a:t>
            </a:r>
            <a:r>
              <a:rPr lang="de-AT" sz="1050" b="1" dirty="0">
                <a:solidFill>
                  <a:srgbClr val="FFFFFF"/>
                </a:solidFill>
              </a:rPr>
              <a:t>2017</a:t>
            </a:r>
            <a:endParaRPr lang="de-DE" sz="1050" b="1" dirty="0">
              <a:solidFill>
                <a:srgbClr val="FFFFFF"/>
              </a:solidFill>
            </a:endParaRPr>
          </a:p>
        </p:txBody>
      </p:sp>
      <p:sp>
        <p:nvSpPr>
          <p:cNvPr id="8" name="Rechteck 7"/>
          <p:cNvSpPr/>
          <p:nvPr/>
        </p:nvSpPr>
        <p:spPr>
          <a:xfrm>
            <a:off x="281608" y="1679496"/>
            <a:ext cx="8629560" cy="3600400"/>
          </a:xfrm>
          <a:prstGeom prst="rect">
            <a:avLst/>
          </a:prstGeom>
        </p:spPr>
        <p:txBody>
          <a:bodyPr wrap="square">
            <a:spAutoFit/>
          </a:bodyPr>
          <a:lstStyle/>
          <a:p>
            <a:pPr algn="ctr"/>
            <a:endParaRPr lang="de-DE" sz="2800" b="1" u="sng" dirty="0">
              <a:solidFill>
                <a:srgbClr val="000000"/>
              </a:solidFill>
            </a:endParaRPr>
          </a:p>
        </p:txBody>
      </p:sp>
      <p:pic>
        <p:nvPicPr>
          <p:cNvPr id="6" name="Picture 3" descr="ARGE_DL_Logo"/>
          <p:cNvPicPr>
            <a:picLocks noChangeAspect="1" noChangeArrowheads="1"/>
          </p:cNvPicPr>
          <p:nvPr/>
        </p:nvPicPr>
        <p:blipFill>
          <a:blip r:embed="rId3" cstate="print">
            <a:extLst>
              <a:ext uri="{28A0092B-C50C-407E-A947-70E740481C1C}">
                <a14:useLocalDpi xmlns:a14="http://schemas.microsoft.com/office/drawing/2010/main" val="0"/>
              </a:ext>
            </a:extLst>
          </a:blip>
          <a:srcRect t="1299" b="73656"/>
          <a:stretch>
            <a:fillRect/>
          </a:stretch>
        </p:blipFill>
        <p:spPr bwMode="auto">
          <a:xfrm>
            <a:off x="7884368" y="348019"/>
            <a:ext cx="1038225"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7834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0"/>
            <a:ext cx="9036496" cy="1470025"/>
          </a:xfrm>
        </p:spPr>
        <p:txBody>
          <a:bodyPr/>
          <a:lstStyle/>
          <a:p>
            <a:r>
              <a:rPr lang="de-AT" sz="2400" b="1" dirty="0" smtClean="0">
                <a:latin typeface="Arial Black" panose="020B0A04020102020204" pitchFamily="34" charset="0"/>
              </a:rPr>
              <a:t>REORIENTATION </a:t>
            </a:r>
            <a:r>
              <a:rPr lang="de-AT" sz="2400" b="1" dirty="0">
                <a:latin typeface="Arial Black" panose="020B0A04020102020204" pitchFamily="34" charset="0"/>
              </a:rPr>
              <a:t>OF DANUBE REGION </a:t>
            </a:r>
            <a:r>
              <a:rPr lang="de-AT" sz="2400" b="1" dirty="0" smtClean="0">
                <a:latin typeface="Arial Black" panose="020B0A04020102020204" pitchFamily="34" charset="0"/>
              </a:rPr>
              <a:t/>
            </a:r>
            <a:br>
              <a:rPr lang="de-AT" sz="2400" b="1" dirty="0" smtClean="0">
                <a:latin typeface="Arial Black" panose="020B0A04020102020204" pitchFamily="34" charset="0"/>
              </a:rPr>
            </a:br>
            <a:r>
              <a:rPr lang="de-AT" sz="2400" b="1" dirty="0" smtClean="0">
                <a:latin typeface="Arial Black" panose="020B0A04020102020204" pitchFamily="34" charset="0"/>
              </a:rPr>
              <a:t>ACTIVITIES </a:t>
            </a:r>
            <a:r>
              <a:rPr lang="de-AT" sz="2400" b="1" dirty="0">
                <a:latin typeface="Arial Black" panose="020B0A04020102020204" pitchFamily="34" charset="0"/>
              </a:rPr>
              <a:t>IN LOWER AUSTRIA</a:t>
            </a:r>
            <a:endParaRPr lang="de-AT" sz="2400" b="1" dirty="0"/>
          </a:p>
        </p:txBody>
      </p:sp>
      <p:sp>
        <p:nvSpPr>
          <p:cNvPr id="3" name="Untertitel 2"/>
          <p:cNvSpPr>
            <a:spLocks noGrp="1"/>
          </p:cNvSpPr>
          <p:nvPr>
            <p:ph type="subTitle" idx="1"/>
          </p:nvPr>
        </p:nvSpPr>
        <p:spPr>
          <a:xfrm>
            <a:off x="251520" y="1412776"/>
            <a:ext cx="8784976" cy="4896544"/>
          </a:xfrm>
        </p:spPr>
        <p:txBody>
          <a:bodyPr/>
          <a:lstStyle/>
          <a:p>
            <a:pPr marL="274638" algn="l"/>
            <a:r>
              <a:rPr lang="en-GB" sz="2000" b="1" dirty="0" smtClean="0">
                <a:latin typeface="Arial Black" panose="020B0A04020102020204" pitchFamily="34" charset="0"/>
              </a:rPr>
              <a:t>Concentration on a few thematic areas</a:t>
            </a:r>
          </a:p>
          <a:p>
            <a:pPr algn="l" defTabSz="365125"/>
            <a:endParaRPr lang="en-GB" sz="300" b="1" dirty="0" smtClean="0"/>
          </a:p>
          <a:p>
            <a:pPr marL="365125" algn="l"/>
            <a:r>
              <a:rPr lang="en-GB" sz="2000" b="1" u="sng" dirty="0" smtClean="0">
                <a:latin typeface="Arial Black" panose="020B0A04020102020204" pitchFamily="34" charset="0"/>
              </a:rPr>
              <a:t>Less is more!</a:t>
            </a:r>
          </a:p>
          <a:p>
            <a:pPr algn="l"/>
            <a:endParaRPr lang="en-GB" sz="1000" b="1" dirty="0" smtClean="0"/>
          </a:p>
          <a:p>
            <a:pPr marL="342900" indent="-342900" algn="l">
              <a:buFont typeface="Wingdings" panose="05000000000000000000" pitchFamily="2" charset="2"/>
              <a:buChar char="Ø"/>
            </a:pPr>
            <a:r>
              <a:rPr lang="en-GB" sz="1800" b="1" dirty="0" smtClean="0">
                <a:latin typeface="Arial Black" panose="020B0A04020102020204" pitchFamily="34" charset="0"/>
              </a:rPr>
              <a:t>Digitization and science</a:t>
            </a:r>
            <a:r>
              <a:rPr lang="en-GB" sz="1800" b="1" dirty="0" smtClean="0"/>
              <a:t> – </a:t>
            </a:r>
            <a:r>
              <a:rPr lang="en-GB" sz="1800" dirty="0" smtClean="0"/>
              <a:t>Danube University in </a:t>
            </a:r>
            <a:r>
              <a:rPr lang="en-GB" sz="1800" dirty="0" err="1" smtClean="0"/>
              <a:t>Krems</a:t>
            </a:r>
            <a:r>
              <a:rPr lang="en-GB" sz="1800" dirty="0" smtClean="0"/>
              <a:t>, technology parks, Danube Rectors‘ Conference, </a:t>
            </a:r>
            <a:r>
              <a:rPr lang="en-GB" sz="1800" dirty="0" err="1" smtClean="0"/>
              <a:t>Danubius</a:t>
            </a:r>
            <a:r>
              <a:rPr lang="en-GB" sz="1800" dirty="0" smtClean="0"/>
              <a:t> Award, Joint Science Conference, Digitization Conference, etc.</a:t>
            </a:r>
          </a:p>
          <a:p>
            <a:pPr algn="l"/>
            <a:endParaRPr lang="en-GB" sz="1200" b="1" dirty="0" smtClean="0"/>
          </a:p>
          <a:p>
            <a:pPr marL="342900" indent="-342900" algn="l">
              <a:buFont typeface="Wingdings" panose="05000000000000000000" pitchFamily="2" charset="2"/>
              <a:buChar char="Ø"/>
            </a:pPr>
            <a:r>
              <a:rPr lang="en-GB" sz="1800" b="1" dirty="0" smtClean="0">
                <a:latin typeface="Arial Black" panose="020B0A04020102020204" pitchFamily="34" charset="0"/>
              </a:rPr>
              <a:t>Culture and tourism </a:t>
            </a:r>
            <a:r>
              <a:rPr lang="en-GB" sz="1800" b="1" dirty="0" smtClean="0"/>
              <a:t>– </a:t>
            </a:r>
            <a:r>
              <a:rPr lang="en-GB" sz="1800" dirty="0" smtClean="0"/>
              <a:t>Cooperation with museums, Danube Festival, stronger presence at the Danube Culture Conference, projects at the interface of culture, tourism and the Danube region.</a:t>
            </a:r>
          </a:p>
          <a:p>
            <a:pPr algn="l"/>
            <a:endParaRPr lang="en-GB" sz="1200" b="1" dirty="0" smtClean="0"/>
          </a:p>
          <a:p>
            <a:pPr marL="342900" indent="-342900" algn="l">
              <a:buFont typeface="Wingdings" panose="05000000000000000000" pitchFamily="2" charset="2"/>
              <a:buChar char="Ø"/>
            </a:pPr>
            <a:r>
              <a:rPr lang="en-GB" sz="1800" b="1" dirty="0" smtClean="0">
                <a:latin typeface="Arial Black" panose="020B0A04020102020204" pitchFamily="34" charset="0"/>
              </a:rPr>
              <a:t>Transport and logistics </a:t>
            </a:r>
            <a:r>
              <a:rPr lang="en-GB" sz="1800" b="1" dirty="0" smtClean="0"/>
              <a:t>– </a:t>
            </a:r>
            <a:r>
              <a:rPr lang="en-GB" sz="1800" dirty="0" smtClean="0"/>
              <a:t>Further development of the Danube-Black Sea Gateway Region (DBS Gateway Region) as a key project.</a:t>
            </a:r>
          </a:p>
          <a:p>
            <a:pPr algn="l"/>
            <a:endParaRPr lang="en-GB" sz="1200" dirty="0" smtClean="0"/>
          </a:p>
          <a:p>
            <a:pPr marL="342900" indent="-342900" algn="l">
              <a:buFont typeface="Wingdings" panose="05000000000000000000" pitchFamily="2" charset="2"/>
              <a:buChar char="Ø"/>
            </a:pPr>
            <a:r>
              <a:rPr lang="en-GB" sz="1800" b="1" dirty="0" smtClean="0">
                <a:solidFill>
                  <a:prstClr val="black"/>
                </a:solidFill>
                <a:latin typeface="Arial Black" panose="020B0A04020102020204" pitchFamily="34" charset="0"/>
              </a:rPr>
              <a:t>Environment and energy </a:t>
            </a:r>
            <a:r>
              <a:rPr lang="en-GB" sz="1800" b="1" dirty="0" smtClean="0">
                <a:solidFill>
                  <a:prstClr val="black"/>
                </a:solidFill>
              </a:rPr>
              <a:t>– </a:t>
            </a:r>
            <a:r>
              <a:rPr lang="en-GB" sz="1800" dirty="0" smtClean="0"/>
              <a:t>Maintaining existing contacts and continuing activities in the fields of soil conservation and energy.</a:t>
            </a:r>
          </a:p>
          <a:p>
            <a:pPr algn="l">
              <a:spcBef>
                <a:spcPct val="50000"/>
              </a:spcBef>
            </a:pPr>
            <a:endParaRPr lang="de-AT" sz="1800" b="1" dirty="0"/>
          </a:p>
          <a:p>
            <a:pPr algn="l">
              <a:spcBef>
                <a:spcPct val="50000"/>
              </a:spcBef>
            </a:pPr>
            <a:endParaRPr lang="de-DE" altLang="de-DE" sz="1800" dirty="0"/>
          </a:p>
        </p:txBody>
      </p:sp>
      <p:sp>
        <p:nvSpPr>
          <p:cNvPr id="4" name="Foliennummernplatzhalter 3"/>
          <p:cNvSpPr>
            <a:spLocks noGrp="1"/>
          </p:cNvSpPr>
          <p:nvPr>
            <p:ph type="sldNum" sz="quarter" idx="4294967295"/>
          </p:nvPr>
        </p:nvSpPr>
        <p:spPr>
          <a:xfrm>
            <a:off x="0" y="6237288"/>
            <a:ext cx="9036496" cy="457200"/>
          </a:xfrm>
        </p:spPr>
        <p:txBody>
          <a:bodyPr/>
          <a:lstStyle/>
          <a:p>
            <a:pPr algn="l">
              <a:defRPr/>
            </a:pPr>
            <a:r>
              <a:rPr lang="de-AT" dirty="0">
                <a:solidFill>
                  <a:srgbClr val="FFFFFF"/>
                </a:solidFill>
              </a:rPr>
              <a:t> </a:t>
            </a:r>
          </a:p>
          <a:p>
            <a:pPr algn="l">
              <a:defRPr/>
            </a:pPr>
            <a:r>
              <a:rPr lang="de-AT" sz="1200" dirty="0">
                <a:solidFill>
                  <a:srgbClr val="FFFFFF"/>
                </a:solidFill>
              </a:rPr>
              <a:t> </a:t>
            </a:r>
            <a:r>
              <a:rPr lang="de-AT" sz="1200" dirty="0" smtClean="0">
                <a:solidFill>
                  <a:srgbClr val="FFFFFF"/>
                </a:solidFill>
              </a:rPr>
              <a:t>       </a:t>
            </a:r>
            <a:r>
              <a:rPr lang="de-AT" sz="1200" b="1" dirty="0" smtClean="0">
                <a:solidFill>
                  <a:srgbClr val="FFFFFF"/>
                </a:solidFill>
              </a:rPr>
              <a:t>Generalsekretariat </a:t>
            </a:r>
            <a:r>
              <a:rPr lang="de-AT" sz="1200" b="1" dirty="0">
                <a:solidFill>
                  <a:srgbClr val="FFFFFF"/>
                </a:solidFill>
              </a:rPr>
              <a:t>der ARGE Donauländer </a:t>
            </a:r>
            <a:r>
              <a:rPr lang="de-AT" b="1" dirty="0">
                <a:solidFill>
                  <a:srgbClr val="FFFFFF"/>
                </a:solidFill>
              </a:rPr>
              <a:t>		</a:t>
            </a:r>
            <a:r>
              <a:rPr lang="de-AT" b="1" dirty="0" smtClean="0">
                <a:solidFill>
                  <a:srgbClr val="FFFFFF"/>
                </a:solidFill>
              </a:rPr>
              <a:t>- 5 -	</a:t>
            </a:r>
            <a:r>
              <a:rPr lang="de-AT" b="1" dirty="0">
                <a:solidFill>
                  <a:srgbClr val="FFFFFF"/>
                </a:solidFill>
              </a:rPr>
              <a:t>		</a:t>
            </a:r>
            <a:r>
              <a:rPr lang="de-AT" sz="1050" b="1" dirty="0" err="1" smtClean="0">
                <a:solidFill>
                  <a:srgbClr val="FFFFFF"/>
                </a:solidFill>
              </a:rPr>
              <a:t>October</a:t>
            </a:r>
            <a:r>
              <a:rPr lang="de-AT" sz="1050" b="1" dirty="0" smtClean="0">
                <a:solidFill>
                  <a:srgbClr val="FFFFFF"/>
                </a:solidFill>
              </a:rPr>
              <a:t> </a:t>
            </a:r>
            <a:r>
              <a:rPr lang="de-AT" sz="1050" b="1" dirty="0">
                <a:solidFill>
                  <a:srgbClr val="FFFFFF"/>
                </a:solidFill>
              </a:rPr>
              <a:t>2017</a:t>
            </a:r>
            <a:endParaRPr lang="de-DE" sz="1050" b="1" dirty="0">
              <a:solidFill>
                <a:srgbClr val="FFFFFF"/>
              </a:solidFill>
            </a:endParaRPr>
          </a:p>
        </p:txBody>
      </p:sp>
      <p:sp>
        <p:nvSpPr>
          <p:cNvPr id="8" name="Rechteck 7"/>
          <p:cNvSpPr/>
          <p:nvPr/>
        </p:nvSpPr>
        <p:spPr>
          <a:xfrm>
            <a:off x="281608" y="1667352"/>
            <a:ext cx="8629560" cy="3600400"/>
          </a:xfrm>
          <a:prstGeom prst="rect">
            <a:avLst/>
          </a:prstGeom>
        </p:spPr>
        <p:txBody>
          <a:bodyPr wrap="square">
            <a:spAutoFit/>
          </a:bodyPr>
          <a:lstStyle/>
          <a:p>
            <a:pPr algn="ctr"/>
            <a:endParaRPr lang="de-DE" sz="2800" b="1" u="sng" dirty="0">
              <a:solidFill>
                <a:srgbClr val="000000"/>
              </a:solidFill>
            </a:endParaRPr>
          </a:p>
        </p:txBody>
      </p:sp>
      <p:pic>
        <p:nvPicPr>
          <p:cNvPr id="6" name="Picture 3" descr="ARGE_DL_Logo"/>
          <p:cNvPicPr>
            <a:picLocks noChangeAspect="1" noChangeArrowheads="1"/>
          </p:cNvPicPr>
          <p:nvPr/>
        </p:nvPicPr>
        <p:blipFill>
          <a:blip r:embed="rId3" cstate="print">
            <a:extLst>
              <a:ext uri="{28A0092B-C50C-407E-A947-70E740481C1C}">
                <a14:useLocalDpi xmlns:a14="http://schemas.microsoft.com/office/drawing/2010/main" val="0"/>
              </a:ext>
            </a:extLst>
          </a:blip>
          <a:srcRect t="1299" b="73656"/>
          <a:stretch>
            <a:fillRect/>
          </a:stretch>
        </p:blipFill>
        <p:spPr bwMode="auto">
          <a:xfrm>
            <a:off x="7884368" y="348019"/>
            <a:ext cx="1038225"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92870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8520" y="0"/>
            <a:ext cx="9252520" cy="1470025"/>
          </a:xfrm>
        </p:spPr>
        <p:txBody>
          <a:bodyPr/>
          <a:lstStyle/>
          <a:p>
            <a:r>
              <a:rPr lang="de-AT" sz="2400" b="1" dirty="0" smtClean="0">
                <a:latin typeface="Arial Black" panose="020B0A04020102020204" pitchFamily="34" charset="0"/>
              </a:rPr>
              <a:t>REORIENTATION </a:t>
            </a:r>
            <a:r>
              <a:rPr lang="de-AT" sz="2400" b="1" dirty="0">
                <a:latin typeface="Arial Black" panose="020B0A04020102020204" pitchFamily="34" charset="0"/>
              </a:rPr>
              <a:t>OF DANUBE REGION </a:t>
            </a:r>
            <a:br>
              <a:rPr lang="de-AT" sz="2400" b="1" dirty="0">
                <a:latin typeface="Arial Black" panose="020B0A04020102020204" pitchFamily="34" charset="0"/>
              </a:rPr>
            </a:br>
            <a:r>
              <a:rPr lang="de-AT" sz="2400" b="1" dirty="0">
                <a:latin typeface="Arial Black" panose="020B0A04020102020204" pitchFamily="34" charset="0"/>
              </a:rPr>
              <a:t>ACTIVITIES IN LOWER AUSTRIA</a:t>
            </a:r>
            <a:endParaRPr lang="de-AT" sz="2400" b="1" dirty="0"/>
          </a:p>
        </p:txBody>
      </p:sp>
      <p:sp>
        <p:nvSpPr>
          <p:cNvPr id="3" name="Untertitel 2"/>
          <p:cNvSpPr>
            <a:spLocks noGrp="1"/>
          </p:cNvSpPr>
          <p:nvPr>
            <p:ph type="subTitle" idx="1"/>
          </p:nvPr>
        </p:nvSpPr>
        <p:spPr>
          <a:xfrm>
            <a:off x="251520" y="1575789"/>
            <a:ext cx="8784976" cy="4536504"/>
          </a:xfrm>
        </p:spPr>
        <p:txBody>
          <a:bodyPr/>
          <a:lstStyle/>
          <a:p>
            <a:pPr marL="365125" algn="l"/>
            <a:r>
              <a:rPr lang="en-GB" sz="2000" b="1" dirty="0" smtClean="0">
                <a:latin typeface="Arial Black" panose="020B0A04020102020204" pitchFamily="34" charset="0"/>
              </a:rPr>
              <a:t>Strategic cooperation with important institutions</a:t>
            </a:r>
          </a:p>
          <a:p>
            <a:pPr algn="l" defTabSz="365125"/>
            <a:endParaRPr lang="en-GB" sz="900" b="1" dirty="0" smtClean="0"/>
          </a:p>
          <a:p>
            <a:pPr marL="365125" algn="l"/>
            <a:r>
              <a:rPr lang="en-GB" sz="2000" b="1" u="sng" dirty="0" smtClean="0">
                <a:latin typeface="Arial Black" panose="020B0A04020102020204" pitchFamily="34" charset="0"/>
              </a:rPr>
              <a:t>Winning new friends, intensifying old partnerships, saying goodbye to fleeting acquaintances!</a:t>
            </a:r>
          </a:p>
          <a:p>
            <a:pPr lvl="0"/>
            <a:endParaRPr lang="en-GB" sz="1200" dirty="0" smtClean="0">
              <a:solidFill>
                <a:prstClr val="black"/>
              </a:solidFill>
            </a:endParaRPr>
          </a:p>
          <a:p>
            <a:pPr marL="342900" lvl="0" indent="-342900" algn="l">
              <a:buFont typeface="Wingdings" panose="05000000000000000000" pitchFamily="2" charset="2"/>
              <a:buChar char="Ø"/>
            </a:pPr>
            <a:r>
              <a:rPr lang="en-GB" sz="1800" b="1" dirty="0" smtClean="0">
                <a:solidFill>
                  <a:prstClr val="black"/>
                </a:solidFill>
              </a:rPr>
              <a:t>Intensified relations </a:t>
            </a:r>
            <a:r>
              <a:rPr lang="en-GB" sz="1800" dirty="0" smtClean="0">
                <a:solidFill>
                  <a:prstClr val="black"/>
                </a:solidFill>
              </a:rPr>
              <a:t>with institutions supported by the Working Community, such as the Danube University, IDM or Lower Austrian cultural and academic institutions with an interest in issues relating to the Danube.</a:t>
            </a:r>
          </a:p>
          <a:p>
            <a:pPr marL="342900" lvl="0" indent="-342900" algn="l">
              <a:buFont typeface="Wingdings" panose="05000000000000000000" pitchFamily="2" charset="2"/>
              <a:buChar char="Ø"/>
            </a:pPr>
            <a:endParaRPr lang="en-GB" sz="1200" dirty="0" smtClean="0">
              <a:solidFill>
                <a:prstClr val="black"/>
              </a:solidFill>
            </a:endParaRPr>
          </a:p>
          <a:p>
            <a:pPr marL="342900" lvl="0" indent="-342900" algn="l">
              <a:buFont typeface="Wingdings" panose="05000000000000000000" pitchFamily="2" charset="2"/>
              <a:buChar char="Ø"/>
            </a:pPr>
            <a:r>
              <a:rPr lang="en-GB" sz="1800" b="1" dirty="0" smtClean="0">
                <a:solidFill>
                  <a:prstClr val="black"/>
                </a:solidFill>
              </a:rPr>
              <a:t>Exploration </a:t>
            </a:r>
            <a:r>
              <a:rPr lang="en-GB" sz="1800" dirty="0" smtClean="0">
                <a:solidFill>
                  <a:prstClr val="black"/>
                </a:solidFill>
              </a:rPr>
              <a:t>of new networks, e.g. via the DBS Gateway project, through contacts with neighbouring provinces or through other successful networks, such as the </a:t>
            </a:r>
            <a:r>
              <a:rPr lang="en-GB" sz="1800" dirty="0" err="1" smtClean="0">
                <a:solidFill>
                  <a:prstClr val="black"/>
                </a:solidFill>
              </a:rPr>
              <a:t>Alpbach</a:t>
            </a:r>
            <a:r>
              <a:rPr lang="en-GB" sz="1800" dirty="0" smtClean="0">
                <a:solidFill>
                  <a:prstClr val="black"/>
                </a:solidFill>
              </a:rPr>
              <a:t> European Forum.</a:t>
            </a:r>
          </a:p>
          <a:p>
            <a:pPr lvl="0" algn="l"/>
            <a:endParaRPr lang="en-GB" sz="1800" dirty="0" smtClean="0">
              <a:solidFill>
                <a:prstClr val="black"/>
              </a:solidFill>
            </a:endParaRPr>
          </a:p>
          <a:p>
            <a:pPr marL="342900" lvl="0" indent="-342900" algn="l">
              <a:buFont typeface="Wingdings" panose="05000000000000000000" pitchFamily="2" charset="2"/>
              <a:buChar char="Ø"/>
            </a:pPr>
            <a:r>
              <a:rPr lang="en-GB" sz="1800" b="1" dirty="0" smtClean="0">
                <a:solidFill>
                  <a:prstClr val="black"/>
                </a:solidFill>
              </a:rPr>
              <a:t>Saying goodbye </a:t>
            </a:r>
            <a:r>
              <a:rPr lang="en-GB" sz="1800" dirty="0" smtClean="0">
                <a:solidFill>
                  <a:prstClr val="black"/>
                </a:solidFill>
              </a:rPr>
              <a:t>to inefficient partners receiving support for no tangible output.</a:t>
            </a:r>
          </a:p>
          <a:p>
            <a:pPr algn="l"/>
            <a:endParaRPr lang="de-AT" sz="1800" dirty="0"/>
          </a:p>
          <a:p>
            <a:pPr algn="l">
              <a:spcBef>
                <a:spcPct val="50000"/>
              </a:spcBef>
            </a:pPr>
            <a:endParaRPr lang="de-DE" altLang="de-DE" sz="1800" dirty="0"/>
          </a:p>
        </p:txBody>
      </p:sp>
      <p:sp>
        <p:nvSpPr>
          <p:cNvPr id="4" name="Foliennummernplatzhalter 3"/>
          <p:cNvSpPr>
            <a:spLocks noGrp="1"/>
          </p:cNvSpPr>
          <p:nvPr>
            <p:ph type="sldNum" sz="quarter" idx="4294967295"/>
          </p:nvPr>
        </p:nvSpPr>
        <p:spPr>
          <a:xfrm>
            <a:off x="0" y="6237288"/>
            <a:ext cx="9036496" cy="457200"/>
          </a:xfrm>
        </p:spPr>
        <p:txBody>
          <a:bodyPr/>
          <a:lstStyle/>
          <a:p>
            <a:pPr algn="l">
              <a:defRPr/>
            </a:pPr>
            <a:r>
              <a:rPr lang="de-AT" dirty="0">
                <a:solidFill>
                  <a:srgbClr val="FFFFFF"/>
                </a:solidFill>
              </a:rPr>
              <a:t> </a:t>
            </a:r>
          </a:p>
          <a:p>
            <a:pPr algn="l">
              <a:defRPr/>
            </a:pPr>
            <a:r>
              <a:rPr lang="de-AT" dirty="0">
                <a:solidFill>
                  <a:srgbClr val="FFFFFF"/>
                </a:solidFill>
              </a:rPr>
              <a:t> </a:t>
            </a:r>
            <a:r>
              <a:rPr lang="de-AT" dirty="0" smtClean="0">
                <a:solidFill>
                  <a:srgbClr val="FFFFFF"/>
                </a:solidFill>
              </a:rPr>
              <a:t>      </a:t>
            </a:r>
            <a:r>
              <a:rPr lang="de-AT" sz="1200" b="1" dirty="0" smtClean="0">
                <a:solidFill>
                  <a:srgbClr val="FFFFFF"/>
                </a:solidFill>
              </a:rPr>
              <a:t>Generalsekretariat </a:t>
            </a:r>
            <a:r>
              <a:rPr lang="de-AT" sz="1200" b="1" dirty="0">
                <a:solidFill>
                  <a:srgbClr val="FFFFFF"/>
                </a:solidFill>
              </a:rPr>
              <a:t>der ARGE Donauländer </a:t>
            </a:r>
            <a:r>
              <a:rPr lang="de-AT" b="1" dirty="0">
                <a:solidFill>
                  <a:srgbClr val="FFFFFF"/>
                </a:solidFill>
              </a:rPr>
              <a:t>		</a:t>
            </a:r>
            <a:r>
              <a:rPr lang="de-AT" b="1" dirty="0" smtClean="0">
                <a:solidFill>
                  <a:srgbClr val="FFFFFF"/>
                </a:solidFill>
              </a:rPr>
              <a:t>- 6 -	</a:t>
            </a:r>
            <a:r>
              <a:rPr lang="de-AT" b="1" dirty="0">
                <a:solidFill>
                  <a:srgbClr val="FFFFFF"/>
                </a:solidFill>
              </a:rPr>
              <a:t>		</a:t>
            </a:r>
            <a:r>
              <a:rPr lang="de-AT" sz="1050" b="1" dirty="0" err="1" smtClean="0">
                <a:solidFill>
                  <a:srgbClr val="FFFFFF"/>
                </a:solidFill>
              </a:rPr>
              <a:t>October</a:t>
            </a:r>
            <a:r>
              <a:rPr lang="de-AT" sz="1050" b="1" dirty="0" smtClean="0">
                <a:solidFill>
                  <a:srgbClr val="FFFFFF"/>
                </a:solidFill>
              </a:rPr>
              <a:t> </a:t>
            </a:r>
            <a:r>
              <a:rPr lang="de-AT" sz="1050" b="1" dirty="0">
                <a:solidFill>
                  <a:srgbClr val="FFFFFF"/>
                </a:solidFill>
              </a:rPr>
              <a:t>2017</a:t>
            </a:r>
            <a:endParaRPr lang="de-DE" sz="1050" b="1" dirty="0">
              <a:solidFill>
                <a:srgbClr val="FFFFFF"/>
              </a:solidFill>
            </a:endParaRPr>
          </a:p>
        </p:txBody>
      </p:sp>
      <p:sp>
        <p:nvSpPr>
          <p:cNvPr id="8" name="Rechteck 7"/>
          <p:cNvSpPr/>
          <p:nvPr/>
        </p:nvSpPr>
        <p:spPr>
          <a:xfrm>
            <a:off x="264056" y="1556792"/>
            <a:ext cx="8629560" cy="3600400"/>
          </a:xfrm>
          <a:prstGeom prst="rect">
            <a:avLst/>
          </a:prstGeom>
        </p:spPr>
        <p:txBody>
          <a:bodyPr wrap="square">
            <a:spAutoFit/>
          </a:bodyPr>
          <a:lstStyle/>
          <a:p>
            <a:pPr algn="ctr"/>
            <a:endParaRPr lang="de-DE" sz="2800" b="1" u="sng" dirty="0">
              <a:solidFill>
                <a:srgbClr val="000000"/>
              </a:solidFill>
            </a:endParaRPr>
          </a:p>
        </p:txBody>
      </p:sp>
      <p:pic>
        <p:nvPicPr>
          <p:cNvPr id="6" name="Picture 3" descr="ARGE_DL_Logo"/>
          <p:cNvPicPr>
            <a:picLocks noChangeAspect="1" noChangeArrowheads="1"/>
          </p:cNvPicPr>
          <p:nvPr/>
        </p:nvPicPr>
        <p:blipFill>
          <a:blip r:embed="rId3" cstate="print">
            <a:extLst>
              <a:ext uri="{28A0092B-C50C-407E-A947-70E740481C1C}">
                <a14:useLocalDpi xmlns:a14="http://schemas.microsoft.com/office/drawing/2010/main" val="0"/>
              </a:ext>
            </a:extLst>
          </a:blip>
          <a:srcRect t="1299" b="73656"/>
          <a:stretch>
            <a:fillRect/>
          </a:stretch>
        </p:blipFill>
        <p:spPr bwMode="auto">
          <a:xfrm>
            <a:off x="7884368" y="348019"/>
            <a:ext cx="1038225"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99367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0"/>
            <a:ext cx="9036496" cy="1470025"/>
          </a:xfrm>
        </p:spPr>
        <p:txBody>
          <a:bodyPr/>
          <a:lstStyle/>
          <a:p>
            <a:r>
              <a:rPr lang="de-AT" sz="2400" b="1" dirty="0">
                <a:latin typeface="Arial Black" panose="020B0A04020102020204" pitchFamily="34" charset="0"/>
              </a:rPr>
              <a:t> </a:t>
            </a:r>
            <a:r>
              <a:rPr lang="de-AT" sz="2400" b="1" dirty="0" smtClean="0">
                <a:latin typeface="Arial Black" panose="020B0A04020102020204" pitchFamily="34" charset="0"/>
              </a:rPr>
              <a:t>REORIENTATION </a:t>
            </a:r>
            <a:r>
              <a:rPr lang="de-AT" sz="2400" b="1" dirty="0">
                <a:latin typeface="Arial Black" panose="020B0A04020102020204" pitchFamily="34" charset="0"/>
              </a:rPr>
              <a:t>OF DANUBE REGION </a:t>
            </a:r>
            <a:br>
              <a:rPr lang="de-AT" sz="2400" b="1" dirty="0">
                <a:latin typeface="Arial Black" panose="020B0A04020102020204" pitchFamily="34" charset="0"/>
              </a:rPr>
            </a:br>
            <a:r>
              <a:rPr lang="de-AT" sz="2400" b="1" dirty="0">
                <a:latin typeface="Arial Black" panose="020B0A04020102020204" pitchFamily="34" charset="0"/>
              </a:rPr>
              <a:t>ACTIVITIES IN LOWER AUSTRIA</a:t>
            </a:r>
            <a:endParaRPr lang="de-AT" sz="2400" b="1" dirty="0"/>
          </a:p>
        </p:txBody>
      </p:sp>
      <p:sp>
        <p:nvSpPr>
          <p:cNvPr id="3" name="Untertitel 2"/>
          <p:cNvSpPr>
            <a:spLocks noGrp="1"/>
          </p:cNvSpPr>
          <p:nvPr>
            <p:ph type="subTitle" idx="1"/>
          </p:nvPr>
        </p:nvSpPr>
        <p:spPr>
          <a:xfrm>
            <a:off x="246112" y="1556792"/>
            <a:ext cx="8784976" cy="4968552"/>
          </a:xfrm>
        </p:spPr>
        <p:txBody>
          <a:bodyPr/>
          <a:lstStyle/>
          <a:p>
            <a:pPr marL="274638" algn="l"/>
            <a:r>
              <a:rPr lang="en-GB" sz="2000" b="1" dirty="0" smtClean="0">
                <a:latin typeface="Arial Black" panose="020B0A04020102020204" pitchFamily="34" charset="0"/>
              </a:rPr>
              <a:t> Providing consistent support for promising project ideas</a:t>
            </a:r>
          </a:p>
          <a:p>
            <a:pPr algn="l"/>
            <a:endParaRPr lang="en-GB" sz="900" dirty="0" smtClean="0"/>
          </a:p>
          <a:p>
            <a:pPr marL="365125" algn="l"/>
            <a:r>
              <a:rPr lang="en-GB" sz="2000" b="1" u="sng" dirty="0" smtClean="0">
                <a:latin typeface="Arial Black" panose="020B0A04020102020204" pitchFamily="34" charset="0"/>
              </a:rPr>
              <a:t>Identifying and consistently supporting “lifeblood” projects!</a:t>
            </a:r>
          </a:p>
          <a:p>
            <a:pPr lvl="0" algn="l"/>
            <a:endParaRPr lang="en-GB" sz="900" dirty="0" smtClean="0">
              <a:solidFill>
                <a:prstClr val="black"/>
              </a:solidFill>
            </a:endParaRPr>
          </a:p>
          <a:p>
            <a:pPr marL="342900" lvl="0" indent="-342900" algn="l">
              <a:buFont typeface="Wingdings" panose="05000000000000000000" pitchFamily="2" charset="2"/>
              <a:buChar char="Ø"/>
            </a:pPr>
            <a:r>
              <a:rPr lang="en-GB" sz="1800" dirty="0" smtClean="0">
                <a:solidFill>
                  <a:prstClr val="black"/>
                </a:solidFill>
              </a:rPr>
              <a:t>From among the </a:t>
            </a:r>
            <a:r>
              <a:rPr lang="en-GB" sz="1800" b="1" dirty="0" smtClean="0">
                <a:solidFill>
                  <a:prstClr val="black"/>
                </a:solidFill>
              </a:rPr>
              <a:t>multitude of project ideas</a:t>
            </a:r>
            <a:r>
              <a:rPr lang="en-GB" sz="1800" dirty="0" smtClean="0">
                <a:solidFill>
                  <a:prstClr val="black"/>
                </a:solidFill>
              </a:rPr>
              <a:t>, key projects are to be singled out that produce a significant positive effect for Lower Austria. </a:t>
            </a:r>
          </a:p>
          <a:p>
            <a:pPr lvl="0" algn="l"/>
            <a:endParaRPr lang="en-GB" sz="800" dirty="0" smtClean="0">
              <a:solidFill>
                <a:prstClr val="black"/>
              </a:solidFill>
            </a:endParaRPr>
          </a:p>
          <a:p>
            <a:pPr marL="342900" lvl="0" indent="-342900" algn="l">
              <a:buFont typeface="Wingdings" panose="05000000000000000000" pitchFamily="2" charset="2"/>
              <a:buChar char="Ø"/>
            </a:pPr>
            <a:r>
              <a:rPr lang="en-GB" sz="1800" dirty="0" smtClean="0">
                <a:solidFill>
                  <a:prstClr val="black"/>
                </a:solidFill>
              </a:rPr>
              <a:t>Such projects should be related to the </a:t>
            </a:r>
            <a:r>
              <a:rPr lang="en-GB" sz="1800" b="1" dirty="0" smtClean="0">
                <a:solidFill>
                  <a:prstClr val="black"/>
                </a:solidFill>
              </a:rPr>
              <a:t>priority issues </a:t>
            </a:r>
            <a:r>
              <a:rPr lang="en-GB" sz="1800" dirty="0" smtClean="0">
                <a:solidFill>
                  <a:prstClr val="black"/>
                </a:solidFill>
              </a:rPr>
              <a:t>(science, digitization, culture and tourism, transport, traffic and logistics, environment and energy, youth).</a:t>
            </a:r>
          </a:p>
          <a:p>
            <a:pPr lvl="0" algn="l"/>
            <a:r>
              <a:rPr lang="en-GB" sz="800" dirty="0" smtClean="0">
                <a:solidFill>
                  <a:prstClr val="black"/>
                </a:solidFill>
              </a:rPr>
              <a:t> </a:t>
            </a:r>
          </a:p>
          <a:p>
            <a:pPr marL="342900" lvl="0" indent="-342900" algn="l">
              <a:buFont typeface="Wingdings" panose="05000000000000000000" pitchFamily="2" charset="2"/>
              <a:buChar char="Ø"/>
            </a:pPr>
            <a:r>
              <a:rPr lang="en-GB" sz="1800" b="1" dirty="0" smtClean="0">
                <a:solidFill>
                  <a:prstClr val="black"/>
                </a:solidFill>
              </a:rPr>
              <a:t>“Less is more”</a:t>
            </a:r>
            <a:r>
              <a:rPr lang="en-GB" sz="1800" dirty="0" smtClean="0">
                <a:solidFill>
                  <a:prstClr val="black"/>
                </a:solidFill>
              </a:rPr>
              <a:t> as the guiding principle. Currently, this applies to the following projects: DREAM, Danube Black Sea Gateway Region, </a:t>
            </a:r>
            <a:r>
              <a:rPr lang="en-GB" sz="1800" dirty="0" err="1" smtClean="0">
                <a:solidFill>
                  <a:prstClr val="black"/>
                </a:solidFill>
              </a:rPr>
              <a:t>netPOL</a:t>
            </a:r>
            <a:r>
              <a:rPr lang="en-GB" sz="1800" dirty="0" smtClean="0">
                <a:solidFill>
                  <a:prstClr val="black"/>
                </a:solidFill>
              </a:rPr>
              <a:t>, SONDAR, Danube Student Exchange Programme, </a:t>
            </a:r>
            <a:r>
              <a:rPr lang="en-GB" sz="1800" dirty="0" err="1" smtClean="0">
                <a:solidFill>
                  <a:prstClr val="black"/>
                </a:solidFill>
              </a:rPr>
              <a:t>DANUrB</a:t>
            </a:r>
            <a:r>
              <a:rPr lang="en-GB" sz="1800" dirty="0" smtClean="0">
                <a:solidFill>
                  <a:prstClr val="black"/>
                </a:solidFill>
              </a:rPr>
              <a:t>, </a:t>
            </a:r>
            <a:r>
              <a:rPr lang="en-GB" sz="1800" dirty="0" smtClean="0"/>
              <a:t>NETWORLD</a:t>
            </a:r>
            <a:r>
              <a:rPr lang="en-GB" sz="1800" dirty="0" smtClean="0">
                <a:solidFill>
                  <a:prstClr val="black"/>
                </a:solidFill>
              </a:rPr>
              <a:t>.</a:t>
            </a:r>
            <a:endParaRPr lang="en-GB" sz="1800" dirty="0" smtClean="0"/>
          </a:p>
          <a:p>
            <a:pPr algn="l"/>
            <a:endParaRPr lang="de-AT" sz="1800" dirty="0"/>
          </a:p>
          <a:p>
            <a:pPr algn="l">
              <a:spcBef>
                <a:spcPct val="50000"/>
              </a:spcBef>
            </a:pPr>
            <a:endParaRPr lang="de-DE" altLang="de-DE" sz="1800" dirty="0"/>
          </a:p>
        </p:txBody>
      </p:sp>
      <p:sp>
        <p:nvSpPr>
          <p:cNvPr id="4" name="Foliennummernplatzhalter 3"/>
          <p:cNvSpPr>
            <a:spLocks noGrp="1"/>
          </p:cNvSpPr>
          <p:nvPr>
            <p:ph type="sldNum" sz="quarter" idx="4294967295"/>
          </p:nvPr>
        </p:nvSpPr>
        <p:spPr>
          <a:xfrm>
            <a:off x="0" y="6237288"/>
            <a:ext cx="9036496" cy="457200"/>
          </a:xfrm>
        </p:spPr>
        <p:txBody>
          <a:bodyPr/>
          <a:lstStyle/>
          <a:p>
            <a:pPr algn="l">
              <a:defRPr/>
            </a:pPr>
            <a:r>
              <a:rPr lang="de-AT" dirty="0">
                <a:solidFill>
                  <a:srgbClr val="FFFFFF"/>
                </a:solidFill>
              </a:rPr>
              <a:t> </a:t>
            </a:r>
          </a:p>
          <a:p>
            <a:pPr algn="l">
              <a:defRPr/>
            </a:pPr>
            <a:r>
              <a:rPr lang="de-AT" dirty="0">
                <a:solidFill>
                  <a:srgbClr val="FFFFFF"/>
                </a:solidFill>
              </a:rPr>
              <a:t> </a:t>
            </a:r>
            <a:r>
              <a:rPr lang="de-AT" dirty="0" smtClean="0">
                <a:solidFill>
                  <a:srgbClr val="FFFFFF"/>
                </a:solidFill>
              </a:rPr>
              <a:t>      </a:t>
            </a:r>
            <a:r>
              <a:rPr lang="de-AT" sz="1200" b="1" dirty="0" smtClean="0">
                <a:solidFill>
                  <a:srgbClr val="FFFFFF"/>
                </a:solidFill>
              </a:rPr>
              <a:t>Generalsekretariat </a:t>
            </a:r>
            <a:r>
              <a:rPr lang="de-AT" sz="1200" b="1" dirty="0">
                <a:solidFill>
                  <a:srgbClr val="FFFFFF"/>
                </a:solidFill>
              </a:rPr>
              <a:t>der ARGE Donauländer </a:t>
            </a:r>
            <a:r>
              <a:rPr lang="de-AT" b="1" dirty="0">
                <a:solidFill>
                  <a:srgbClr val="FFFFFF"/>
                </a:solidFill>
              </a:rPr>
              <a:t>		</a:t>
            </a:r>
            <a:r>
              <a:rPr lang="de-AT" b="1" dirty="0" smtClean="0">
                <a:solidFill>
                  <a:srgbClr val="FFFFFF"/>
                </a:solidFill>
              </a:rPr>
              <a:t>- 7 -	</a:t>
            </a:r>
            <a:r>
              <a:rPr lang="de-AT" b="1" dirty="0">
                <a:solidFill>
                  <a:srgbClr val="FFFFFF"/>
                </a:solidFill>
              </a:rPr>
              <a:t>		</a:t>
            </a:r>
            <a:r>
              <a:rPr lang="de-AT" sz="1050" b="1" dirty="0" err="1" smtClean="0">
                <a:solidFill>
                  <a:srgbClr val="FFFFFF"/>
                </a:solidFill>
              </a:rPr>
              <a:t>October</a:t>
            </a:r>
            <a:r>
              <a:rPr lang="de-AT" sz="1050" b="1" dirty="0" smtClean="0">
                <a:solidFill>
                  <a:srgbClr val="FFFFFF"/>
                </a:solidFill>
              </a:rPr>
              <a:t> </a:t>
            </a:r>
            <a:r>
              <a:rPr lang="de-AT" sz="1050" b="1" dirty="0">
                <a:solidFill>
                  <a:srgbClr val="FFFFFF"/>
                </a:solidFill>
              </a:rPr>
              <a:t>2017</a:t>
            </a:r>
            <a:endParaRPr lang="de-DE" sz="1050" b="1" dirty="0">
              <a:solidFill>
                <a:srgbClr val="FFFFFF"/>
              </a:solidFill>
            </a:endParaRPr>
          </a:p>
        </p:txBody>
      </p:sp>
      <p:sp>
        <p:nvSpPr>
          <p:cNvPr id="8" name="Rechteck 7"/>
          <p:cNvSpPr/>
          <p:nvPr/>
        </p:nvSpPr>
        <p:spPr>
          <a:xfrm>
            <a:off x="246112" y="1556792"/>
            <a:ext cx="8629560" cy="3600400"/>
          </a:xfrm>
          <a:prstGeom prst="rect">
            <a:avLst/>
          </a:prstGeom>
        </p:spPr>
        <p:txBody>
          <a:bodyPr wrap="square">
            <a:spAutoFit/>
          </a:bodyPr>
          <a:lstStyle/>
          <a:p>
            <a:pPr algn="ctr"/>
            <a:endParaRPr lang="de-DE" sz="2800" b="1" u="sng" dirty="0">
              <a:solidFill>
                <a:srgbClr val="000000"/>
              </a:solidFill>
            </a:endParaRPr>
          </a:p>
        </p:txBody>
      </p:sp>
      <p:pic>
        <p:nvPicPr>
          <p:cNvPr id="6" name="Picture 3" descr="ARGE_DL_Logo"/>
          <p:cNvPicPr>
            <a:picLocks noChangeAspect="1" noChangeArrowheads="1"/>
          </p:cNvPicPr>
          <p:nvPr/>
        </p:nvPicPr>
        <p:blipFill>
          <a:blip r:embed="rId3" cstate="print">
            <a:extLst>
              <a:ext uri="{28A0092B-C50C-407E-A947-70E740481C1C}">
                <a14:useLocalDpi xmlns:a14="http://schemas.microsoft.com/office/drawing/2010/main" val="0"/>
              </a:ext>
            </a:extLst>
          </a:blip>
          <a:srcRect t="1299" b="73656"/>
          <a:stretch>
            <a:fillRect/>
          </a:stretch>
        </p:blipFill>
        <p:spPr bwMode="auto">
          <a:xfrm>
            <a:off x="7884368" y="348019"/>
            <a:ext cx="1038225"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353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0"/>
            <a:ext cx="9036496" cy="1470025"/>
          </a:xfrm>
        </p:spPr>
        <p:txBody>
          <a:bodyPr/>
          <a:lstStyle/>
          <a:p>
            <a:r>
              <a:rPr lang="de-AT" sz="2400" b="1" dirty="0">
                <a:latin typeface="Arial Black" panose="020B0A04020102020204" pitchFamily="34" charset="0"/>
              </a:rPr>
              <a:t> REORIENTATION OF DANUBE REGION </a:t>
            </a:r>
            <a:br>
              <a:rPr lang="de-AT" sz="2400" b="1" dirty="0">
                <a:latin typeface="Arial Black" panose="020B0A04020102020204" pitchFamily="34" charset="0"/>
              </a:rPr>
            </a:br>
            <a:r>
              <a:rPr lang="de-AT" sz="2400" b="1" dirty="0">
                <a:latin typeface="Arial Black" panose="020B0A04020102020204" pitchFamily="34" charset="0"/>
              </a:rPr>
              <a:t>ACTIVITIES IN LOWER </a:t>
            </a:r>
            <a:r>
              <a:rPr lang="de-AT" sz="2400" b="1" dirty="0" smtClean="0">
                <a:latin typeface="Arial Black" panose="020B0A04020102020204" pitchFamily="34" charset="0"/>
              </a:rPr>
              <a:t>AUSTRIA</a:t>
            </a:r>
            <a:r>
              <a:rPr lang="de-AT" sz="2400" b="1" dirty="0">
                <a:latin typeface="Arial Black" panose="020B0A04020102020204" pitchFamily="34" charset="0"/>
              </a:rPr>
              <a:t> </a:t>
            </a:r>
            <a:endParaRPr lang="de-AT" sz="2400" b="1" dirty="0"/>
          </a:p>
        </p:txBody>
      </p:sp>
      <p:sp>
        <p:nvSpPr>
          <p:cNvPr id="3" name="Untertitel 2"/>
          <p:cNvSpPr>
            <a:spLocks noGrp="1"/>
          </p:cNvSpPr>
          <p:nvPr>
            <p:ph type="subTitle" idx="1"/>
          </p:nvPr>
        </p:nvSpPr>
        <p:spPr>
          <a:xfrm>
            <a:off x="251520" y="1700808"/>
            <a:ext cx="8784976" cy="4464496"/>
          </a:xfrm>
        </p:spPr>
        <p:txBody>
          <a:bodyPr/>
          <a:lstStyle/>
          <a:p>
            <a:pPr marL="274638" algn="l"/>
            <a:r>
              <a:rPr lang="en-GB" sz="2000" b="1" dirty="0" smtClean="0">
                <a:solidFill>
                  <a:prstClr val="black"/>
                </a:solidFill>
                <a:latin typeface="Arial Black" panose="020B0A04020102020204" pitchFamily="34" charset="0"/>
              </a:rPr>
              <a:t>Making the Working Community fit for the future</a:t>
            </a:r>
          </a:p>
          <a:p>
            <a:pPr marL="274638" algn="l"/>
            <a:endParaRPr lang="en-GB" sz="1000" b="1" u="sng" dirty="0" smtClean="0">
              <a:latin typeface="Arial Black" panose="020B0A04020102020204" pitchFamily="34" charset="0"/>
            </a:endParaRPr>
          </a:p>
          <a:p>
            <a:pPr marL="274638" algn="l"/>
            <a:r>
              <a:rPr lang="en-GB" sz="2000" b="1" u="sng" dirty="0" smtClean="0">
                <a:latin typeface="Arial Black" panose="020B0A04020102020204" pitchFamily="34" charset="0"/>
              </a:rPr>
              <a:t>Less formality, more visibility!</a:t>
            </a:r>
            <a:endParaRPr lang="en-GB" sz="800" b="1" dirty="0" smtClean="0">
              <a:solidFill>
                <a:prstClr val="black"/>
              </a:solidFill>
            </a:endParaRPr>
          </a:p>
          <a:p>
            <a:pPr marL="342900" indent="-342900" algn="l">
              <a:buFont typeface="Wingdings" panose="05000000000000000000" pitchFamily="2" charset="2"/>
              <a:buChar char="Ø"/>
            </a:pPr>
            <a:r>
              <a:rPr lang="en-GB" sz="1800" dirty="0" smtClean="0">
                <a:solidFill>
                  <a:prstClr val="black"/>
                </a:solidFill>
              </a:rPr>
              <a:t>No more </a:t>
            </a:r>
            <a:r>
              <a:rPr lang="en-GB" sz="1800" b="1" dirty="0" smtClean="0">
                <a:solidFill>
                  <a:prstClr val="black"/>
                </a:solidFill>
              </a:rPr>
              <a:t>working groups</a:t>
            </a:r>
            <a:r>
              <a:rPr lang="en-GB" sz="1800" dirty="0" smtClean="0">
                <a:solidFill>
                  <a:prstClr val="black"/>
                </a:solidFill>
              </a:rPr>
              <a:t>, but </a:t>
            </a:r>
            <a:r>
              <a:rPr lang="en-GB" sz="1800" b="1" dirty="0" smtClean="0">
                <a:solidFill>
                  <a:prstClr val="black"/>
                </a:solidFill>
              </a:rPr>
              <a:t>concrete project work</a:t>
            </a:r>
            <a:r>
              <a:rPr lang="en-GB" sz="1800" dirty="0" smtClean="0">
                <a:solidFill>
                  <a:prstClr val="black"/>
                </a:solidFill>
              </a:rPr>
              <a:t>. Open and flexible formats as platforms for projects</a:t>
            </a:r>
          </a:p>
          <a:p>
            <a:pPr marL="342900" lvl="0" indent="-342900" algn="l">
              <a:buFont typeface="Wingdings" panose="05000000000000000000" pitchFamily="2" charset="2"/>
              <a:buChar char="Ø"/>
            </a:pPr>
            <a:endParaRPr lang="en-GB" sz="600" b="1" dirty="0" smtClean="0"/>
          </a:p>
          <a:p>
            <a:pPr marL="342900" lvl="0" indent="-342900" algn="l">
              <a:buFont typeface="Wingdings" panose="05000000000000000000" pitchFamily="2" charset="2"/>
              <a:buChar char="Ø"/>
            </a:pPr>
            <a:r>
              <a:rPr lang="en-GB" sz="1800" dirty="0" smtClean="0">
                <a:solidFill>
                  <a:prstClr val="black"/>
                </a:solidFill>
              </a:rPr>
              <a:t>Merger of the “Senior Civil Servants” group with the “Conference of Heads of Government”</a:t>
            </a:r>
          </a:p>
          <a:p>
            <a:pPr marL="342900" lvl="0" indent="-342900" algn="l">
              <a:buFont typeface="Wingdings" panose="05000000000000000000" pitchFamily="2" charset="2"/>
              <a:buChar char="Ø"/>
            </a:pPr>
            <a:endParaRPr lang="en-GB" sz="1800" dirty="0" smtClean="0">
              <a:solidFill>
                <a:prstClr val="black"/>
              </a:solidFill>
            </a:endParaRPr>
          </a:p>
          <a:p>
            <a:pPr marL="342900" lvl="0" indent="-342900" algn="l">
              <a:buFont typeface="Wingdings" panose="05000000000000000000" pitchFamily="2" charset="2"/>
              <a:buChar char="Ø"/>
            </a:pPr>
            <a:r>
              <a:rPr lang="en-GB" sz="1800" dirty="0" smtClean="0">
                <a:solidFill>
                  <a:prstClr val="black"/>
                </a:solidFill>
              </a:rPr>
              <a:t>Highlighting the role of regions and cities in the Danube region, also within the framework of the nationally oriented EUSDR.</a:t>
            </a:r>
          </a:p>
          <a:p>
            <a:pPr marL="342900" lvl="0" indent="-342900" algn="l">
              <a:buFont typeface="Wingdings" panose="05000000000000000000" pitchFamily="2" charset="2"/>
              <a:buChar char="Ø"/>
            </a:pPr>
            <a:endParaRPr lang="en-GB" sz="1800" dirty="0" smtClean="0">
              <a:solidFill>
                <a:prstClr val="black"/>
              </a:solidFill>
            </a:endParaRPr>
          </a:p>
          <a:p>
            <a:pPr marL="342900" lvl="0" indent="-342900" algn="l">
              <a:buFont typeface="Wingdings" panose="05000000000000000000" pitchFamily="2" charset="2"/>
              <a:buChar char="Ø"/>
            </a:pPr>
            <a:r>
              <a:rPr lang="en-GB" sz="1800" dirty="0" smtClean="0">
                <a:solidFill>
                  <a:prstClr val="black"/>
                </a:solidFill>
              </a:rPr>
              <a:t>Each Chairmanship should decide on a motto to be implemented in the course of its term</a:t>
            </a:r>
          </a:p>
          <a:p>
            <a:pPr algn="l"/>
            <a:endParaRPr lang="de-AT" sz="1800" dirty="0"/>
          </a:p>
          <a:p>
            <a:pPr algn="l">
              <a:spcBef>
                <a:spcPct val="50000"/>
              </a:spcBef>
            </a:pPr>
            <a:endParaRPr lang="de-DE" altLang="de-DE" sz="1800" dirty="0"/>
          </a:p>
        </p:txBody>
      </p:sp>
      <p:sp>
        <p:nvSpPr>
          <p:cNvPr id="4" name="Foliennummernplatzhalter 3"/>
          <p:cNvSpPr>
            <a:spLocks noGrp="1"/>
          </p:cNvSpPr>
          <p:nvPr>
            <p:ph type="sldNum" sz="quarter" idx="4294967295"/>
          </p:nvPr>
        </p:nvSpPr>
        <p:spPr>
          <a:xfrm>
            <a:off x="0" y="6237288"/>
            <a:ext cx="9036496" cy="457200"/>
          </a:xfrm>
        </p:spPr>
        <p:txBody>
          <a:bodyPr/>
          <a:lstStyle/>
          <a:p>
            <a:pPr algn="l">
              <a:defRPr/>
            </a:pPr>
            <a:r>
              <a:rPr lang="de-AT" dirty="0">
                <a:solidFill>
                  <a:srgbClr val="FFFFFF"/>
                </a:solidFill>
              </a:rPr>
              <a:t> </a:t>
            </a:r>
          </a:p>
          <a:p>
            <a:pPr algn="l">
              <a:defRPr/>
            </a:pPr>
            <a:r>
              <a:rPr lang="de-AT" dirty="0">
                <a:solidFill>
                  <a:srgbClr val="FFFFFF"/>
                </a:solidFill>
              </a:rPr>
              <a:t> </a:t>
            </a:r>
            <a:r>
              <a:rPr lang="de-AT" dirty="0" smtClean="0">
                <a:solidFill>
                  <a:srgbClr val="FFFFFF"/>
                </a:solidFill>
              </a:rPr>
              <a:t>      </a:t>
            </a:r>
            <a:r>
              <a:rPr lang="de-AT" sz="1200" b="1" dirty="0" smtClean="0">
                <a:solidFill>
                  <a:srgbClr val="FFFFFF"/>
                </a:solidFill>
              </a:rPr>
              <a:t>Generalsekretariat </a:t>
            </a:r>
            <a:r>
              <a:rPr lang="de-AT" sz="1200" b="1" dirty="0">
                <a:solidFill>
                  <a:srgbClr val="FFFFFF"/>
                </a:solidFill>
              </a:rPr>
              <a:t>der ARGE Donauländer </a:t>
            </a:r>
            <a:r>
              <a:rPr lang="de-AT" b="1" dirty="0">
                <a:solidFill>
                  <a:srgbClr val="FFFFFF"/>
                </a:solidFill>
              </a:rPr>
              <a:t>		</a:t>
            </a:r>
            <a:r>
              <a:rPr lang="de-AT" b="1" dirty="0" smtClean="0">
                <a:solidFill>
                  <a:srgbClr val="FFFFFF"/>
                </a:solidFill>
              </a:rPr>
              <a:t>- 8 -</a:t>
            </a:r>
            <a:r>
              <a:rPr lang="de-AT" b="1" dirty="0">
                <a:solidFill>
                  <a:srgbClr val="FFFFFF"/>
                </a:solidFill>
              </a:rPr>
              <a:t>		</a:t>
            </a:r>
            <a:r>
              <a:rPr lang="de-AT" b="1" dirty="0" smtClean="0">
                <a:solidFill>
                  <a:srgbClr val="FFFFFF"/>
                </a:solidFill>
              </a:rPr>
              <a:t>	</a:t>
            </a:r>
            <a:r>
              <a:rPr lang="de-AT" sz="1050" b="1" dirty="0" err="1" smtClean="0">
                <a:solidFill>
                  <a:srgbClr val="FFFFFF"/>
                </a:solidFill>
              </a:rPr>
              <a:t>October</a:t>
            </a:r>
            <a:r>
              <a:rPr lang="de-AT" sz="1050" b="1" dirty="0" smtClean="0">
                <a:solidFill>
                  <a:srgbClr val="FFFFFF"/>
                </a:solidFill>
              </a:rPr>
              <a:t> </a:t>
            </a:r>
            <a:r>
              <a:rPr lang="de-AT" sz="1050" b="1" dirty="0">
                <a:solidFill>
                  <a:srgbClr val="FFFFFF"/>
                </a:solidFill>
              </a:rPr>
              <a:t>2017</a:t>
            </a:r>
            <a:endParaRPr lang="de-DE" sz="1050" b="1" dirty="0">
              <a:solidFill>
                <a:srgbClr val="FFFFFF"/>
              </a:solidFill>
            </a:endParaRPr>
          </a:p>
        </p:txBody>
      </p:sp>
      <p:sp>
        <p:nvSpPr>
          <p:cNvPr id="8" name="Rechteck 7"/>
          <p:cNvSpPr/>
          <p:nvPr/>
        </p:nvSpPr>
        <p:spPr>
          <a:xfrm>
            <a:off x="107504" y="1412776"/>
            <a:ext cx="8629560" cy="3600400"/>
          </a:xfrm>
          <a:prstGeom prst="rect">
            <a:avLst/>
          </a:prstGeom>
        </p:spPr>
        <p:txBody>
          <a:bodyPr wrap="square">
            <a:spAutoFit/>
          </a:bodyPr>
          <a:lstStyle/>
          <a:p>
            <a:pPr algn="ctr"/>
            <a:endParaRPr lang="de-DE" sz="2800" b="1" u="sng" dirty="0">
              <a:solidFill>
                <a:srgbClr val="000000"/>
              </a:solidFill>
            </a:endParaRPr>
          </a:p>
        </p:txBody>
      </p:sp>
      <p:pic>
        <p:nvPicPr>
          <p:cNvPr id="6" name="Picture 3" descr="ARGE_DL_Logo"/>
          <p:cNvPicPr>
            <a:picLocks noChangeAspect="1" noChangeArrowheads="1"/>
          </p:cNvPicPr>
          <p:nvPr/>
        </p:nvPicPr>
        <p:blipFill>
          <a:blip r:embed="rId3" cstate="print">
            <a:extLst>
              <a:ext uri="{28A0092B-C50C-407E-A947-70E740481C1C}">
                <a14:useLocalDpi xmlns:a14="http://schemas.microsoft.com/office/drawing/2010/main" val="0"/>
              </a:ext>
            </a:extLst>
          </a:blip>
          <a:srcRect t="1299" b="73656"/>
          <a:stretch>
            <a:fillRect/>
          </a:stretch>
        </p:blipFill>
        <p:spPr bwMode="auto">
          <a:xfrm>
            <a:off x="7884368" y="348019"/>
            <a:ext cx="1038225"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0046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0"/>
            <a:ext cx="9036496" cy="1470025"/>
          </a:xfrm>
        </p:spPr>
        <p:txBody>
          <a:bodyPr/>
          <a:lstStyle/>
          <a:p>
            <a:r>
              <a:rPr lang="de-AT" sz="2400" b="1" dirty="0">
                <a:latin typeface="Arial Black" panose="020B0A04020102020204" pitchFamily="34" charset="0"/>
              </a:rPr>
              <a:t> REORIENTATION OF DANUBE REGION </a:t>
            </a:r>
            <a:br>
              <a:rPr lang="de-AT" sz="2400" b="1" dirty="0">
                <a:latin typeface="Arial Black" panose="020B0A04020102020204" pitchFamily="34" charset="0"/>
              </a:rPr>
            </a:br>
            <a:r>
              <a:rPr lang="de-AT" sz="2400" b="1" dirty="0">
                <a:latin typeface="Arial Black" panose="020B0A04020102020204" pitchFamily="34" charset="0"/>
              </a:rPr>
              <a:t>ACTIVITIES IN LOWER AUSTRIA</a:t>
            </a:r>
            <a:endParaRPr lang="de-AT" sz="2400" b="1" dirty="0"/>
          </a:p>
        </p:txBody>
      </p:sp>
      <p:sp>
        <p:nvSpPr>
          <p:cNvPr id="3" name="Untertitel 2"/>
          <p:cNvSpPr>
            <a:spLocks noGrp="1"/>
          </p:cNvSpPr>
          <p:nvPr>
            <p:ph type="subTitle" idx="1"/>
          </p:nvPr>
        </p:nvSpPr>
        <p:spPr>
          <a:xfrm>
            <a:off x="251520" y="1556792"/>
            <a:ext cx="8784976" cy="4752528"/>
          </a:xfrm>
        </p:spPr>
        <p:txBody>
          <a:bodyPr/>
          <a:lstStyle/>
          <a:p>
            <a:pPr marL="274638" algn="l"/>
            <a:r>
              <a:rPr lang="en-GB" sz="2000" b="1" dirty="0" smtClean="0">
                <a:solidFill>
                  <a:prstClr val="black"/>
                </a:solidFill>
                <a:latin typeface="Arial Black" panose="020B0A04020102020204" pitchFamily="34" charset="0"/>
              </a:rPr>
              <a:t>Making the Working Community fit for the future</a:t>
            </a:r>
          </a:p>
          <a:p>
            <a:pPr marL="274638" algn="l"/>
            <a:endParaRPr lang="en-GB" sz="800" b="1" u="sng" dirty="0" smtClean="0">
              <a:solidFill>
                <a:prstClr val="black"/>
              </a:solidFill>
              <a:latin typeface="Arial Black" panose="020B0A04020102020204" pitchFamily="34" charset="0"/>
            </a:endParaRPr>
          </a:p>
          <a:p>
            <a:pPr marL="274638" algn="l"/>
            <a:r>
              <a:rPr lang="en-GB" sz="2000" b="1" u="sng" dirty="0" smtClean="0">
                <a:latin typeface="Arial Black" panose="020B0A04020102020204" pitchFamily="34" charset="0"/>
              </a:rPr>
              <a:t>Less formality, more visibility!</a:t>
            </a:r>
          </a:p>
          <a:p>
            <a:pPr marL="274638" algn="l"/>
            <a:endParaRPr lang="en-GB" sz="800" dirty="0" smtClean="0">
              <a:solidFill>
                <a:prstClr val="black"/>
              </a:solidFill>
            </a:endParaRPr>
          </a:p>
          <a:p>
            <a:pPr marL="342900" lvl="0" indent="-342900" algn="l">
              <a:buFont typeface="Wingdings" panose="05000000000000000000" pitchFamily="2" charset="2"/>
              <a:buChar char="Ø"/>
            </a:pPr>
            <a:r>
              <a:rPr lang="en-GB" sz="1800" dirty="0" smtClean="0">
                <a:solidFill>
                  <a:prstClr val="black"/>
                </a:solidFill>
              </a:rPr>
              <a:t>The Secretary General as the point of contact with other networks and the EUSDR</a:t>
            </a:r>
          </a:p>
          <a:p>
            <a:pPr marL="342900" lvl="0" indent="-342900" algn="l">
              <a:buFont typeface="Wingdings" panose="05000000000000000000" pitchFamily="2" charset="2"/>
              <a:buChar char="Ø"/>
            </a:pPr>
            <a:endParaRPr lang="en-GB" sz="1800" dirty="0" smtClean="0">
              <a:solidFill>
                <a:prstClr val="black"/>
              </a:solidFill>
            </a:endParaRPr>
          </a:p>
          <a:p>
            <a:pPr marL="342900" lvl="0" indent="-342900" algn="l">
              <a:buFont typeface="Wingdings" panose="05000000000000000000" pitchFamily="2" charset="2"/>
              <a:buChar char="Ø"/>
            </a:pPr>
            <a:r>
              <a:rPr lang="en-GB" sz="1800" dirty="0" smtClean="0">
                <a:solidFill>
                  <a:prstClr val="black"/>
                </a:solidFill>
              </a:rPr>
              <a:t>Intensified cooperation with the Council of Danube Cities, joint bodies</a:t>
            </a:r>
          </a:p>
          <a:p>
            <a:pPr marL="342900" lvl="0" indent="-342900" algn="l">
              <a:buFont typeface="Wingdings" panose="05000000000000000000" pitchFamily="2" charset="2"/>
              <a:buChar char="Ø"/>
            </a:pPr>
            <a:endParaRPr lang="en-GB" sz="1800" dirty="0" smtClean="0">
              <a:solidFill>
                <a:prstClr val="black"/>
              </a:solidFill>
            </a:endParaRPr>
          </a:p>
          <a:p>
            <a:pPr marL="342900" lvl="0" indent="-342900" algn="l">
              <a:buFont typeface="Wingdings" panose="05000000000000000000" pitchFamily="2" charset="2"/>
              <a:buChar char="Ø"/>
            </a:pPr>
            <a:r>
              <a:rPr lang="en-GB" sz="1800" dirty="0" smtClean="0">
                <a:solidFill>
                  <a:prstClr val="black"/>
                </a:solidFill>
              </a:rPr>
              <a:t>Professionalization of external public relations work, use of relevant media contacts</a:t>
            </a:r>
            <a:br>
              <a:rPr lang="en-GB" sz="1800" dirty="0" smtClean="0">
                <a:solidFill>
                  <a:prstClr val="black"/>
                </a:solidFill>
              </a:rPr>
            </a:br>
            <a:endParaRPr lang="en-GB" sz="1800" dirty="0" smtClean="0">
              <a:solidFill>
                <a:prstClr val="black"/>
              </a:solidFill>
            </a:endParaRPr>
          </a:p>
          <a:p>
            <a:pPr marL="342900" lvl="0" indent="-342900" algn="l">
              <a:buFont typeface="Wingdings" panose="05000000000000000000" pitchFamily="2" charset="2"/>
              <a:buChar char="Ø"/>
            </a:pPr>
            <a:r>
              <a:rPr lang="en-GB" sz="1800" dirty="0" smtClean="0">
                <a:solidFill>
                  <a:prstClr val="black"/>
                </a:solidFill>
              </a:rPr>
              <a:t>A new vision, e.g. closer contacts with the Western Black Sea region, could motivate other regions to renew their engagement with the Working Community of the Danube Regions.</a:t>
            </a:r>
          </a:p>
          <a:p>
            <a:pPr marL="342900" lvl="0" indent="-342900" algn="l">
              <a:buFont typeface="Wingdings" panose="05000000000000000000" pitchFamily="2" charset="2"/>
              <a:buChar char="Ø"/>
            </a:pPr>
            <a:endParaRPr lang="de-AT" sz="1800" dirty="0">
              <a:solidFill>
                <a:prstClr val="black"/>
              </a:solidFill>
            </a:endParaRPr>
          </a:p>
          <a:p>
            <a:pPr marL="342900" lvl="0" indent="-342900" algn="l">
              <a:buFont typeface="Wingdings" panose="05000000000000000000" pitchFamily="2" charset="2"/>
              <a:buChar char="Ø"/>
            </a:pPr>
            <a:endParaRPr lang="de-AT" sz="1800" dirty="0"/>
          </a:p>
          <a:p>
            <a:pPr algn="l">
              <a:spcBef>
                <a:spcPct val="50000"/>
              </a:spcBef>
            </a:pPr>
            <a:endParaRPr lang="de-DE" altLang="de-DE" sz="1800" dirty="0"/>
          </a:p>
        </p:txBody>
      </p:sp>
      <p:sp>
        <p:nvSpPr>
          <p:cNvPr id="4" name="Foliennummernplatzhalter 3"/>
          <p:cNvSpPr>
            <a:spLocks noGrp="1"/>
          </p:cNvSpPr>
          <p:nvPr>
            <p:ph type="sldNum" sz="quarter" idx="4294967295"/>
          </p:nvPr>
        </p:nvSpPr>
        <p:spPr>
          <a:xfrm>
            <a:off x="0" y="6237288"/>
            <a:ext cx="9036496" cy="457200"/>
          </a:xfrm>
        </p:spPr>
        <p:txBody>
          <a:bodyPr/>
          <a:lstStyle/>
          <a:p>
            <a:pPr algn="l">
              <a:defRPr/>
            </a:pPr>
            <a:r>
              <a:rPr lang="de-AT" dirty="0">
                <a:solidFill>
                  <a:srgbClr val="FFFFFF"/>
                </a:solidFill>
              </a:rPr>
              <a:t> </a:t>
            </a:r>
          </a:p>
          <a:p>
            <a:pPr algn="l">
              <a:defRPr/>
            </a:pPr>
            <a:r>
              <a:rPr lang="de-AT" dirty="0">
                <a:solidFill>
                  <a:srgbClr val="FFFFFF"/>
                </a:solidFill>
              </a:rPr>
              <a:t> </a:t>
            </a:r>
            <a:r>
              <a:rPr lang="de-AT" dirty="0" smtClean="0">
                <a:solidFill>
                  <a:srgbClr val="FFFFFF"/>
                </a:solidFill>
              </a:rPr>
              <a:t>      </a:t>
            </a:r>
            <a:r>
              <a:rPr lang="de-AT" sz="1200" b="1" dirty="0" smtClean="0">
                <a:solidFill>
                  <a:srgbClr val="FFFFFF"/>
                </a:solidFill>
              </a:rPr>
              <a:t>Generalsekretariat </a:t>
            </a:r>
            <a:r>
              <a:rPr lang="de-AT" sz="1200" b="1" dirty="0">
                <a:solidFill>
                  <a:srgbClr val="FFFFFF"/>
                </a:solidFill>
              </a:rPr>
              <a:t>der ARGE Donauländer </a:t>
            </a:r>
            <a:r>
              <a:rPr lang="de-AT" b="1" dirty="0">
                <a:solidFill>
                  <a:srgbClr val="FFFFFF"/>
                </a:solidFill>
              </a:rPr>
              <a:t>		</a:t>
            </a:r>
            <a:r>
              <a:rPr lang="de-AT" b="1" dirty="0" smtClean="0">
                <a:solidFill>
                  <a:srgbClr val="FFFFFF"/>
                </a:solidFill>
              </a:rPr>
              <a:t>- 9 - </a:t>
            </a:r>
            <a:r>
              <a:rPr lang="de-AT" b="1" dirty="0">
                <a:solidFill>
                  <a:srgbClr val="FFFFFF"/>
                </a:solidFill>
              </a:rPr>
              <a:t>		</a:t>
            </a:r>
            <a:r>
              <a:rPr lang="de-AT" b="1" dirty="0" smtClean="0">
                <a:solidFill>
                  <a:srgbClr val="FFFFFF"/>
                </a:solidFill>
              </a:rPr>
              <a:t>	</a:t>
            </a:r>
            <a:r>
              <a:rPr lang="de-AT" sz="1050" b="1" dirty="0" err="1" smtClean="0">
                <a:solidFill>
                  <a:srgbClr val="FFFFFF"/>
                </a:solidFill>
              </a:rPr>
              <a:t>October</a:t>
            </a:r>
            <a:r>
              <a:rPr lang="de-AT" sz="1050" b="1" dirty="0" smtClean="0">
                <a:solidFill>
                  <a:srgbClr val="FFFFFF"/>
                </a:solidFill>
              </a:rPr>
              <a:t> </a:t>
            </a:r>
            <a:r>
              <a:rPr lang="de-AT" sz="1050" b="1" dirty="0">
                <a:solidFill>
                  <a:srgbClr val="FFFFFF"/>
                </a:solidFill>
              </a:rPr>
              <a:t>2017</a:t>
            </a:r>
            <a:endParaRPr lang="de-DE" sz="1050" b="1" dirty="0">
              <a:solidFill>
                <a:srgbClr val="FFFFFF"/>
              </a:solidFill>
            </a:endParaRPr>
          </a:p>
        </p:txBody>
      </p:sp>
      <p:sp>
        <p:nvSpPr>
          <p:cNvPr id="8" name="Rechteck 7"/>
          <p:cNvSpPr/>
          <p:nvPr/>
        </p:nvSpPr>
        <p:spPr>
          <a:xfrm>
            <a:off x="107504" y="1412776"/>
            <a:ext cx="8629560" cy="3600400"/>
          </a:xfrm>
          <a:prstGeom prst="rect">
            <a:avLst/>
          </a:prstGeom>
        </p:spPr>
        <p:txBody>
          <a:bodyPr wrap="square">
            <a:spAutoFit/>
          </a:bodyPr>
          <a:lstStyle/>
          <a:p>
            <a:pPr algn="ctr"/>
            <a:endParaRPr lang="de-DE" sz="2800" b="1" u="sng" dirty="0">
              <a:solidFill>
                <a:srgbClr val="000000"/>
              </a:solidFill>
            </a:endParaRPr>
          </a:p>
        </p:txBody>
      </p:sp>
      <p:pic>
        <p:nvPicPr>
          <p:cNvPr id="6" name="Picture 3" descr="ARGE_DL_Logo"/>
          <p:cNvPicPr>
            <a:picLocks noChangeAspect="1" noChangeArrowheads="1"/>
          </p:cNvPicPr>
          <p:nvPr/>
        </p:nvPicPr>
        <p:blipFill>
          <a:blip r:embed="rId3" cstate="print">
            <a:extLst>
              <a:ext uri="{28A0092B-C50C-407E-A947-70E740481C1C}">
                <a14:useLocalDpi xmlns:a14="http://schemas.microsoft.com/office/drawing/2010/main" val="0"/>
              </a:ext>
            </a:extLst>
          </a:blip>
          <a:srcRect t="1299" b="73656"/>
          <a:stretch>
            <a:fillRect/>
          </a:stretch>
        </p:blipFill>
        <p:spPr bwMode="auto">
          <a:xfrm>
            <a:off x="7884368" y="348019"/>
            <a:ext cx="1038225"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6392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f:fields xmlns:f="http://schemas.fabasoft.com/folio/2007/fields">
  <f:record>
    <f:field ref="objname" par="" edit="true" text="Beilage zu TOP 5.1. Presentation of the studys results"/>
    <f:field ref="objsubject" par="" edit="true" text=""/>
    <f:field ref="objcreatedby" par="" text="Stierschneider, Regina"/>
    <f:field ref="objcreatedat" par="" text="10.10.2017 09:44:59"/>
    <f:field ref="objchangedby" par="" text="Stierschneider, Regina"/>
    <f:field ref="objmodifiedat" par="" text="10.10.2017 10:01:51"/>
    <f:field ref="doc_FSCFOLIO_1_1001_FieldDocumentNumber" par="" text=""/>
    <f:field ref="doc_FSCFOLIO_1_1001_FieldSubject" par="" edit="true" text=""/>
    <f:field ref="FSCFOLIO_1_1001_FieldCurrentUser" par="" text="Regina Stierschneider"/>
    <f:field ref="CCAPRECONFIG_15_1001_Objektname" par="" edit="true" text="Beilage zu TOP 5.1. Presentation of the studys results"/>
    <f:field ref="CCAPRECONFIG_15_1001_Objektname" par="" edit="true" text="Beilage zu TOP 5.1. Presentation of the studys results"/>
  </f:record>
  <f:display par="" text="...">
    <f:field ref="FSCFOLIO_1_1001_FieldCurrentUser" text="Aktueller Benutzer"/>
    <f:field ref="objcreatedat" text="Erzeugt am/um"/>
    <f:field ref="objcreatedby" text="Erzeugt von"/>
    <f:field ref="objsubject" text="FSC Betreff"/>
    <f:field ref="objmodifiedat" text="Letzte Änderung am/um"/>
    <f:field ref="objchangedby" text="Letzte Änderung von"/>
    <f:field ref="objname" text="Name"/>
    <f:field ref="CCAPRECONFIG_15_1001_Objektname" text="Objektname"/>
  </f:display>
  <f:display par="" text="Serienbrief">
    <f:field ref="doc_FSCFOLIO_1_1001_FieldSubject" text="Betreff"/>
    <f:field ref="doc_FSCFOLIO_1_1001_FieldDocumentNumber" text="Dokument Nummer"/>
  </f:display>
</f:fields>
</file>

<file path=customXml/itemProps1.xml><?xml version="1.0" encoding="utf-8"?>
<ds:datastoreItem xmlns:ds="http://schemas.openxmlformats.org/officeDocument/2006/customXml" ds:itemID="{4E8A9591-F074-446B-902F-511FF79C122F}">
  <ds:schemaRefs>
    <ds:schemaRef ds:uri="http://schemas.fabasoft.com/folio/2007/fields"/>
  </ds:schemaRefs>
</ds:datastoreItem>
</file>

<file path=docProps/app.xml><?xml version="1.0" encoding="utf-8"?>
<Properties xmlns="http://schemas.openxmlformats.org/officeDocument/2006/extended-properties" xmlns:vt="http://schemas.openxmlformats.org/officeDocument/2006/docPropsVTypes">
  <TotalTime>0</TotalTime>
  <Words>858</Words>
  <Application>Microsoft Office PowerPoint</Application>
  <PresentationFormat>Bildschirmpräsentation (4:3)</PresentationFormat>
  <Paragraphs>118</Paragraphs>
  <Slides>9</Slides>
  <Notes>9</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Standarddesign</vt:lpstr>
      <vt:lpstr>REORIENTATION OF DANUBE REGION  ACTIVITIES IN LOWER AUSTRIA</vt:lpstr>
      <vt:lpstr> REORIENTATION OF DANUBE REGION  ACTIVITIES IN LOWER AUSTRIA</vt:lpstr>
      <vt:lpstr>REORIENTATION OF DANUBE REGION  ACTIVITIES IN LOWER AUSTRIA</vt:lpstr>
      <vt:lpstr>REORIENTATION OF DANUBE REGION  ACTIVITIES IN LOWER AUSTRIA</vt:lpstr>
      <vt:lpstr>REORIENTATION OF DANUBE REGION  ACTIVITIES IN LOWER AUSTRIA</vt:lpstr>
      <vt:lpstr>REORIENTATION OF DANUBE REGION  ACTIVITIES IN LOWER AUSTRIA</vt:lpstr>
      <vt:lpstr> REORIENTATION OF DANUBE REGION  ACTIVITIES IN LOWER AUSTRIA</vt:lpstr>
      <vt:lpstr> REORIENTATION OF DANUBE REGION  ACTIVITIES IN LOWER AUSTRIA </vt:lpstr>
      <vt:lpstr> REORIENTATION OF DANUBE REGION  ACTIVITIES IN LOWER AUSTRIA</vt:lpstr>
    </vt:vector>
  </TitlesOfParts>
  <Company>Amt der NÖ Landesregierung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Ortner Simon (LAD1-IP))</dc:creator>
  <cp:lastModifiedBy>stierschneider regina</cp:lastModifiedBy>
  <cp:revision>93</cp:revision>
  <cp:lastPrinted>2017-09-26T12:03:54Z</cp:lastPrinted>
  <dcterms:created xsi:type="dcterms:W3CDTF">2016-10-11T07:47:29Z</dcterms:created>
  <dcterms:modified xsi:type="dcterms:W3CDTF">2017-10-10T08:01:50Z</dcterms:modified>
</cp:coreProperties>
</file>

<file path=docProps/custom.xml><?xml version="1.0" encoding="utf-8"?>
<Properties xmlns="http://schemas.openxmlformats.org/officeDocument/2006/custom-properties" xmlns:vt="http://schemas.openxmlformats.org/officeDocument/2006/docPropsVTypes">
  <property name="FSC#FSCLAKIS@15.1000:Abgeschlossen" pid="2" fmtid="{D5CDD505-2E9C-101B-9397-08002B2CF9AE}">
    <vt:lpwstr/>
  </property>
  <property name="FSC#FSCLAKIS@15.1000:Abgezeichnet_am" pid="3" fmtid="{D5CDD505-2E9C-101B-9397-08002B2CF9AE}">
    <vt:lpwstr/>
  </property>
  <property name="FSC#FSCLAKIS@15.1000:Abgezeichnet_von" pid="4" fmtid="{D5CDD505-2E9C-101B-9397-08002B2CF9AE}">
    <vt:lpwstr/>
  </property>
  <property name="FSC#FSCLAKIS@15.1000:Abgezeichnet2_am" pid="5" fmtid="{D5CDD505-2E9C-101B-9397-08002B2CF9AE}">
    <vt:lpwstr/>
  </property>
  <property name="FSC#FSCLAKIS@15.1000:Abgezeichnet2_von" pid="6" fmtid="{D5CDD505-2E9C-101B-9397-08002B2CF9AE}">
    <vt:lpwstr/>
  </property>
  <property name="FSC#FSCLAKIS@15.1000:Abschriftsklausel" pid="7" fmtid="{D5CDD505-2E9C-101B-9397-08002B2CF9AE}">
    <vt:lpwstr/>
  </property>
  <property name="FSC#FSCLAKIS@15.1000:AktBetreff" pid="8" fmtid="{D5CDD505-2E9C-101B-9397-08002B2CF9AE}">
    <vt:lpwstr>Sitzung der AG der Leitenden Beamten und Konferenz der Regierungschefs</vt:lpwstr>
  </property>
  <property name="FSC#FSCLAKIS@15.1000:Bearbeiter_Tit_NN" pid="9" fmtid="{D5CDD505-2E9C-101B-9397-08002B2CF9AE}">
    <vt:lpwstr>Mag. Dr. Ortner</vt:lpwstr>
  </property>
  <property name="FSC#FSCLAKIS@15.1000:Bearbeiter_Tit_VN_NN" pid="10" fmtid="{D5CDD505-2E9C-101B-9397-08002B2CF9AE}">
    <vt:lpwstr>Mag. Dr. Simon Ortner</vt:lpwstr>
  </property>
  <property name="FSC#FSCLAKIS@15.1000:Beilagen" pid="11" fmtid="{D5CDD505-2E9C-101B-9397-08002B2CF9AE}">
    <vt:lpwstr/>
  </property>
  <property name="FSC#FSCLAKIS@15.1000:Betreff" pid="12" fmtid="{D5CDD505-2E9C-101B-9397-08002B2CF9AE}">
    <vt:lpwstr>ARGE DL, Gemeinsame Tagung - 27. SdLB und 24. KdRC, 12. Oktober 2017, Kreis Trnava (SK)</vt:lpwstr>
  </property>
  <property name="FSC#FSCLAKIS@15.1000:Bezug" pid="13" fmtid="{D5CDD505-2E9C-101B-9397-08002B2CF9AE}">
    <vt:lpwstr/>
  </property>
  <property name="FSC#FSCLAKIS@15.1000:DW_Bearbeiter" pid="14" fmtid="{D5CDD505-2E9C-101B-9397-08002B2CF9AE}">
    <vt:lpwstr>17500</vt:lpwstr>
  </property>
  <property name="FSC#FSCLAKIS@15.1000:DW_Eigentuemer_Zuschrift" pid="15" fmtid="{D5CDD505-2E9C-101B-9397-08002B2CF9AE}">
    <vt:lpwstr/>
  </property>
  <property name="FSC#FSCLAKIS@15.1000:Geschlecht_Bearbeiter" pid="16" fmtid="{D5CDD505-2E9C-101B-9397-08002B2CF9AE}">
    <vt:lpwstr>Männlich</vt:lpwstr>
  </property>
  <property name="FSC#FSCLAKIS@15.1000:Geschlecht_Eigentuemer_Zuschrift" pid="17" fmtid="{D5CDD505-2E9C-101B-9397-08002B2CF9AE}">
    <vt:lpwstr/>
  </property>
  <property name="FSC#FSCLAKIS@15.1000:Eigentuemer_Zuschrift_Tit_NN" pid="18" fmtid="{D5CDD505-2E9C-101B-9397-08002B2CF9AE}">
    <vt:lpwstr/>
  </property>
  <property name="FSC#FSCLAKIS@15.1000:Eigentuemer_Zuschrift_Tit_VN_NN" pid="19" fmtid="{D5CDD505-2E9C-101B-9397-08002B2CF9AE}">
    <vt:lpwstr/>
  </property>
  <property name="FSC#FSCLAKIS@15.1000:Erzeugt_am" pid="20" fmtid="{D5CDD505-2E9C-101B-9397-08002B2CF9AE}">
    <vt:lpwstr>10.10.2017</vt:lpwstr>
  </property>
  <property name="FSC#FSCLAKIS@15.1000:Fertigungsklausel" pid="21" fmtid="{D5CDD505-2E9C-101B-9397-08002B2CF9AE}">
    <vt:lpwstr/>
  </property>
  <property name="FSC#FSCLAKIS@15.1000:Fertigungsklausel2" pid="22" fmtid="{D5CDD505-2E9C-101B-9397-08002B2CF9AE}">
    <vt:lpwstr/>
  </property>
  <property name="FSC#FSCLAKIS@15.1000:Kennzeichen" pid="23" fmtid="{D5CDD505-2E9C-101B-9397-08002B2CF9AE}">
    <vt:lpwstr>LAD1-IE-ED-4/045-2017</vt:lpwstr>
  </property>
  <property name="FSC#FSCLAKIS@15.1000:Objektname" pid="24" fmtid="{D5CDD505-2E9C-101B-9397-08002B2CF9AE}">
    <vt:lpwstr>Beilage zu TOP 5.1. Presentation of the studys results</vt:lpwstr>
  </property>
  <property name="FSC#FSCLAKIS@15.1000:RsabAbsender" pid="25" fmtid="{D5CDD505-2E9C-101B-9397-08002B2CF9AE}">
    <vt:lpwstr>Amt der NÖ Landesregierung_x000d__x000a_Abteilung Landesamtsdirektion_x000d__x000a_Landhausplatz 1_x000d__x000a_3109 St. Pölten</vt:lpwstr>
  </property>
  <property name="FSC#FSCLAKIS@15.1000:Text_nach_Fertigung" pid="26" fmtid="{D5CDD505-2E9C-101B-9397-08002B2CF9AE}">
    <vt:lpwstr/>
  </property>
  <property name="FSC#FSCLAKIS@15.1000:Unterschrieben_am" pid="27" fmtid="{D5CDD505-2E9C-101B-9397-08002B2CF9AE}">
    <vt:lpwstr/>
  </property>
  <property name="FSC#FSCLAKIS@15.1000:Unterschrieben_von" pid="28" fmtid="{D5CDD505-2E9C-101B-9397-08002B2CF9AE}">
    <vt:lpwstr/>
  </property>
  <property name="FSC#FSCLAKIS@15.1000:Unterschrieben2_am" pid="29" fmtid="{D5CDD505-2E9C-101B-9397-08002B2CF9AE}">
    <vt:lpwstr/>
  </property>
  <property name="FSC#FSCLAKIS@15.1000:Unterschrieben2_von" pid="30" fmtid="{D5CDD505-2E9C-101B-9397-08002B2CF9AE}">
    <vt:lpwstr/>
  </property>
  <property name="FSC#FSCLAKIS@15.1000:Unterschrieben_von_Tit_VN_NN_gsp" pid="31" fmtid="{D5CDD505-2E9C-101B-9397-08002B2CF9AE}">
    <vt:lpwstr/>
  </property>
  <property name="FSC#FSCLAKIS@15.1000:Unterschrieben_von_Tit_VN_NN_ng" pid="32" fmtid="{D5CDD505-2E9C-101B-9397-08002B2CF9AE}">
    <vt:lpwstr/>
  </property>
  <property name="FSC#FSCLAKIS@15.1000:Gesperrt_Bearbeiter" pid="33" fmtid="{D5CDD505-2E9C-101B-9397-08002B2CF9AE}">
    <vt:lpwstr>Mag. Dr. O r t n e r</vt:lpwstr>
  </property>
  <property name="FSC#FSCLAKIS@15.1000:Systemaenderungszeitpunkt" pid="34" fmtid="{D5CDD505-2E9C-101B-9397-08002B2CF9AE}">
    <vt:lpwstr>10. Oktober 2017</vt:lpwstr>
  </property>
  <property name="FSC#FSCLAKIS@15.1000:Eingangsdatum_ON" pid="35" fmtid="{D5CDD505-2E9C-101B-9397-08002B2CF9AE}">
    <vt:lpwstr/>
  </property>
  <property name="FSC#FSCLAKIS@15.1000:Frist_ON" pid="36" fmtid="{D5CDD505-2E9C-101B-9397-08002B2CF9AE}">
    <vt:lpwstr/>
  </property>
  <property name="FSC#FSCLAKIS@15.1000:Anmerkung_ON" pid="37" fmtid="{D5CDD505-2E9C-101B-9397-08002B2CF9AE}">
    <vt:lpwstr/>
  </property>
  <property name="FSC#FSCLAKIS@15.1000:Inhalt_ON" pid="38" fmtid="{D5CDD505-2E9C-101B-9397-08002B2CF9AE}">
    <vt:lpwstr/>
  </property>
  <property name="FSC#FSCLAKIS@15.1000:Hinweis_ON" pid="39" fmtid="{D5CDD505-2E9C-101B-9397-08002B2CF9AE}">
    <vt:lpwstr/>
  </property>
  <property name="FSC#FSCLAKIS@15.1000:Erledigung_ON" pid="40" fmtid="{D5CDD505-2E9C-101B-9397-08002B2CF9AE}">
    <vt:lpwstr/>
  </property>
  <property name="FSC#FSCLAKIS@15.1000:DVR" pid="41" fmtid="{D5CDD505-2E9C-101B-9397-08002B2CF9AE}">
    <vt:lpwstr>0059986</vt:lpwstr>
  </property>
  <property name="FSC#FSCLAKIS@15.1000:Eigentuemer_Objekt_Tit_VN_NN" pid="42" fmtid="{D5CDD505-2E9C-101B-9397-08002B2CF9AE}">
    <vt:lpwstr>Regina Stierschneider</vt:lpwstr>
  </property>
  <property name="FSC#FSCLAKIS@15.1000:DW_Eigentuemer_Objekt" pid="43" fmtid="{D5CDD505-2E9C-101B-9397-08002B2CF9AE}">
    <vt:lpwstr>13779</vt:lpwstr>
  </property>
  <property name="FSC#NOELLAKISFORMSPROP@1000.8803:xmldata3" pid="44" fmtid="{D5CDD505-2E9C-101B-9397-08002B2CF9AE}">
    <vt:lpwstr>keine Verkäufer</vt:lpwstr>
  </property>
  <property name="FSC#NOELLAKISFORMSPROP@1000.8803:xmldata3n" pid="45" fmtid="{D5CDD505-2E9C-101B-9397-08002B2CF9AE}">
    <vt:lpwstr>TEXT: LEER (!)</vt:lpwstr>
  </property>
  <property name="FSC#NOELLAKISFORMSPROP@1000.8803:xmldata10" pid="46" fmtid="{D5CDD505-2E9C-101B-9397-08002B2CF9AE}">
    <vt:lpwstr>keine Käufer</vt:lpwstr>
  </property>
  <property name="FSC#NOELLAKISFORMSPROP@1000.8803:xmldata10n" pid="47" fmtid="{D5CDD505-2E9C-101B-9397-08002B2CF9AE}">
    <vt:lpwstr>TEXT: LEER (!)</vt:lpwstr>
  </property>
  <property name="FSC#NOELLAKISFORMSPROP@1000.8803:xmldata100" pid="48" fmtid="{D5CDD505-2E9C-101B-9397-08002B2CF9AE}">
    <vt:lpwstr>kein Rechtsgeschäft</vt:lpwstr>
  </property>
  <property name="FSC#NOELLAKISFORMSPROP@1000.8803:xmldata100n" pid="49" fmtid="{D5CDD505-2E9C-101B-9397-08002B2CF9AE}">
    <vt:lpwstr>kein Rechtsgeschäft</vt:lpwstr>
  </property>
  <property name="FSC#NOELLAKISFORMSPROP@1000.8803:xmldata101" pid="50" fmtid="{D5CDD505-2E9C-101B-9397-08002B2CF9AE}">
    <vt:lpwstr>kein Datum</vt:lpwstr>
  </property>
  <property name="FSC#NOELLAKISFORMSPROP@1000.8803:xmldata101n" pid="51" fmtid="{D5CDD505-2E9C-101B-9397-08002B2CF9AE}">
    <vt:lpwstr>kein Datum</vt:lpwstr>
  </property>
  <property name="FSC#NOELLAKISFORMSPROP@1000.8803:xmldata102" pid="52" fmtid="{D5CDD505-2E9C-101B-9397-08002B2CF9AE}">
    <vt:lpwstr>Keine Aktenzahl des Rechtsgeschäfts erfasst</vt:lpwstr>
  </property>
  <property name="FSC#NOELLAKISFORMSPROP@1000.8803:xmldata102n" pid="53" fmtid="{D5CDD505-2E9C-101B-9397-08002B2CF9AE}">
    <vt:lpwstr>Keine Aktenzahl des Rechtsgeschäfts erfasst</vt:lpwstr>
  </property>
  <property name="FSC#NOELLAKISFORMSPROP@1000.8803:xmldata20" pid="54" fmtid="{D5CDD505-2E9C-101B-9397-08002B2CF9AE}">
    <vt:lpwstr>keine Grundstücke</vt:lpwstr>
  </property>
  <property name="FSC#NOELLAKISFORMSPROP@1000.8803:xmldata20n" pid="55" fmtid="{D5CDD505-2E9C-101B-9397-08002B2CF9AE}">
    <vt:lpwstr>TEXT: LEER (!)</vt:lpwstr>
  </property>
  <property name="FSC#NOELLAKISFORMSPROP@1000.8803:xmldata103" pid="56" fmtid="{D5CDD505-2E9C-101B-9397-08002B2CF9AE}">
    <vt:lpwstr>Kein Zuschlag - Gericht erfasst</vt:lpwstr>
  </property>
  <property name="FSC#NOELLAKISFORMSPROP@1000.8803:xmldata103n" pid="57" fmtid="{D5CDD505-2E9C-101B-9397-08002B2CF9AE}">
    <vt:lpwstr/>
  </property>
  <property name="FSC#NOELLAKISFORMSPROP@1000.8803:xmldata104" pid="58" fmtid="{D5CDD505-2E9C-101B-9397-08002B2CF9AE}">
    <vt:lpwstr>Kein Zuschlag - Datum erfasst</vt:lpwstr>
  </property>
  <property name="FSC#NOELLAKISFORMSPROP@1000.8803:xmldata104n" pid="59" fmtid="{D5CDD505-2E9C-101B-9397-08002B2CF9AE}">
    <vt:lpwstr>Kein Zuschlag - Datum erfasst</vt:lpwstr>
  </property>
  <property name="FSC#NOELLAKISFORMSPROP@1000.8803:xmldata105" pid="60" fmtid="{D5CDD505-2E9C-101B-9397-08002B2CF9AE}">
    <vt:lpwstr>Kein Zuschlag - Zahl erfasst</vt:lpwstr>
  </property>
  <property name="FSC#NOELLAKISFORMSPROP@1000.8803:xmldata105n" pid="61" fmtid="{D5CDD505-2E9C-101B-9397-08002B2CF9AE}">
    <vt:lpwstr>Kein Zuschlag - Zahl erfasst</vt:lpwstr>
  </property>
  <property name="FSC#NOELLAKISFORMSPROP@1000.8803:xmldata30" pid="62" fmtid="{D5CDD505-2E9C-101B-9397-08002B2CF9AE}">
    <vt:lpwstr>Kein Vertreter erfasst</vt:lpwstr>
  </property>
  <property name="FSC#NOELLAKISFORMSPROP@1000.8803:xmldata30n" pid="63" fmtid="{D5CDD505-2E9C-101B-9397-08002B2CF9AE}">
    <vt:lpwstr>Kein Vertreter erfasst</vt:lpwstr>
  </property>
  <property name="FSC#NOELLAKISFORMSPROP@1000.8803:xmldataVertrEnt" pid="64" fmtid="{D5CDD505-2E9C-101B-9397-08002B2CF9AE}">
    <vt:lpwstr>Kein Vertreter erfasst</vt:lpwstr>
  </property>
  <property name="FSC#NOELLAKISFORMSPROP@1000.8803:xmldataVertrEntn" pid="65" fmtid="{D5CDD505-2E9C-101B-9397-08002B2CF9AE}">
    <vt:lpwstr>Kein Vertreter erfasst</vt:lpwstr>
  </property>
  <property name="FSC#NOELLAKISFORMSPROP@1000.8803:xmldataGrundstEnt" pid="66" fmtid="{D5CDD505-2E9C-101B-9397-08002B2CF9AE}">
    <vt:lpwstr>keine Grundstücke</vt:lpwstr>
  </property>
  <property name="FSC#NOELLAKISFORMSPROP@1000.8803:xmldataGrundstEntn" pid="67" fmtid="{D5CDD505-2E9C-101B-9397-08002B2CF9AE}">
    <vt:lpwstr>TEXT: LEER (!)</vt:lpwstr>
  </property>
  <property name="FSC#NOELLAKISFORMSPROP@1000.8803:xmldataGVAVerk" pid="68" fmtid="{D5CDD505-2E9C-101B-9397-08002B2CF9AE}">
    <vt:lpwstr>keine Verkäufer</vt:lpwstr>
  </property>
  <property name="FSC#NOELLAKISFORMSPROP@1000.8803:xmldataGVAVerkn" pid="69" fmtid="{D5CDD505-2E9C-101B-9397-08002B2CF9AE}">
    <vt:lpwstr>TEXT: LEER (!)</vt:lpwstr>
  </property>
  <property name="FSC#NOELLAKISFORMSPROP@1000.8803:xmldataGVAKaeufer" pid="70" fmtid="{D5CDD505-2E9C-101B-9397-08002B2CF9AE}">
    <vt:lpwstr>keine Käufer</vt:lpwstr>
  </property>
  <property name="FSC#NOELLAKISFORMSPROP@1000.8803:xmldataGVAKaeufern" pid="71" fmtid="{D5CDD505-2E9C-101B-9397-08002B2CF9AE}">
    <vt:lpwstr>TEXT: LEER (!)</vt:lpwstr>
  </property>
  <property name="FSC#NOELLAKISFORMSPROP@1000.8803:xmldataGVARechtsgesch" pid="72" fmtid="{D5CDD505-2E9C-101B-9397-08002B2CF9AE}">
    <vt:lpwstr>kein Rechtsgeschäft</vt:lpwstr>
  </property>
  <property name="FSC#NOELLAKISFORMSPROP@1000.8803:xmldataGVARechtsgeschn" pid="73" fmtid="{D5CDD505-2E9C-101B-9397-08002B2CF9AE}">
    <vt:lpwstr>kein Rechtsgeschäft</vt:lpwstr>
  </property>
  <property name="FSC#NOELLAKISFORMSPROP@1000.8803:xmldataGVA_RG_dat" pid="74" fmtid="{D5CDD505-2E9C-101B-9397-08002B2CF9AE}">
    <vt:lpwstr>kein Datum</vt:lpwstr>
  </property>
  <property name="FSC#NOELLAKISFORMSPROP@1000.8803:xmldataGVA_RG_datn" pid="75" fmtid="{D5CDD505-2E9C-101B-9397-08002B2CF9AE}">
    <vt:lpwstr>kein Datum</vt:lpwstr>
  </property>
  <property name="FSC#NOELLAKISFORMSPROP@1000.8803:xmldata_RG_Zahl_GVA" pid="76" fmtid="{D5CDD505-2E9C-101B-9397-08002B2CF9AE}">
    <vt:lpwstr>Keine Aktenzahl des Rechtsgeschäfts erfasst</vt:lpwstr>
  </property>
  <property name="FSC#NOELLAKISFORMSPROP@1000.8803:xmldata_RG_Zahl_GVAn" pid="77" fmtid="{D5CDD505-2E9C-101B-9397-08002B2CF9AE}">
    <vt:lpwstr>Keine Aktenzahl des Rechtsgeschäfts erfasst</vt:lpwstr>
  </property>
  <property name="FSC#NOELLAKISFORMSPROP@1000.8803:xmldata_grundstueck_GVA" pid="78" fmtid="{D5CDD505-2E9C-101B-9397-08002B2CF9AE}">
    <vt:lpwstr>keine Grundstücke</vt:lpwstr>
  </property>
  <property name="FSC#NOELLAKISFORMSPROP@1000.8803:xmldata_grundstueck_GVAn" pid="79" fmtid="{D5CDD505-2E9C-101B-9397-08002B2CF9AE}">
    <vt:lpwstr>TEXT: LEER (!)</vt:lpwstr>
  </property>
  <property name="FSC#NOELLAKISFORMSPROP@1000.8803:xmldataZuschlagGVA" pid="80" fmtid="{D5CDD505-2E9C-101B-9397-08002B2CF9AE}">
    <vt:lpwstr>Kein Zuschlag - Gericht erfasst</vt:lpwstr>
  </property>
  <property name="FSC#NOELLAKISFORMSPROP@1000.8803:xmldataZuschlagGVAn" pid="81" fmtid="{D5CDD505-2E9C-101B-9397-08002B2CF9AE}">
    <vt:lpwstr/>
  </property>
  <property name="FSC#NOELLAKISFORMSPROP@1000.8803:xmldata_ZuDat_GVA" pid="82" fmtid="{D5CDD505-2E9C-101B-9397-08002B2CF9AE}">
    <vt:lpwstr>Kein Zuschlag - Datum erfasst</vt:lpwstr>
  </property>
  <property name="FSC#NOELLAKISFORMSPROP@1000.8803:xmldata_ZuDat_GVAn" pid="83" fmtid="{D5CDD505-2E9C-101B-9397-08002B2CF9AE}">
    <vt:lpwstr>Kein Zuschlag - Datum erfasst</vt:lpwstr>
  </property>
  <property name="FSC#NOELLAKISFORMSPROP@1000.8803:xmldata_ZuZahl_GVA" pid="84" fmtid="{D5CDD505-2E9C-101B-9397-08002B2CF9AE}">
    <vt:lpwstr>Kein Zuschlag - Zahl erfasst</vt:lpwstr>
  </property>
  <property name="FSC#NOELLAKISFORMSPROP@1000.8803:xmldata_ZuZahl_GVAn" pid="85" fmtid="{D5CDD505-2E9C-101B-9397-08002B2CF9AE}">
    <vt:lpwstr>Kein Zuschlag - Zahl erfasst</vt:lpwstr>
  </property>
  <property name="FSC#NOELLAKISFORMSPROP@1000.8803:xmldata_Vertreter_GVA" pid="86" fmtid="{D5CDD505-2E9C-101B-9397-08002B2CF9AE}">
    <vt:lpwstr>Kein Vertreter erfasst</vt:lpwstr>
  </property>
  <property name="FSC#NOELLAKISFORMSPROP@1000.8803:xmldata_Vertreter_GVAn" pid="87" fmtid="{D5CDD505-2E9C-101B-9397-08002B2CF9AE}">
    <vt:lpwstr>Kein Vertreter erfasst</vt:lpwstr>
  </property>
  <property name="FSC#COOSYSTEM@1.1:Container" pid="88" fmtid="{D5CDD505-2E9C-101B-9397-08002B2CF9AE}">
    <vt:lpwstr>COO.1000.8802.49.10068521</vt:lpwstr>
  </property>
  <property name="FSC#COOELAK@1.1001:Subject" pid="89" fmtid="{D5CDD505-2E9C-101B-9397-08002B2CF9AE}">
    <vt:lpwstr>Sitzung der AG der Leitenden Beamten und Konferenz der Regierungschefs</vt:lpwstr>
  </property>
  <property name="FSC#COOELAK@1.1001:FileReference" pid="90" fmtid="{D5CDD505-2E9C-101B-9397-08002B2CF9AE}">
    <vt:lpwstr>LAD1-IP-ED-4-2011</vt:lpwstr>
  </property>
  <property name="FSC#COOELAK@1.1001:FileRefYear" pid="91" fmtid="{D5CDD505-2E9C-101B-9397-08002B2CF9AE}">
    <vt:lpwstr>2011</vt:lpwstr>
  </property>
  <property name="FSC#COOELAK@1.1001:FileRefOrdinal" pid="92" fmtid="{D5CDD505-2E9C-101B-9397-08002B2CF9AE}">
    <vt:lpwstr>4</vt:lpwstr>
  </property>
  <property name="FSC#COOELAK@1.1001:FileRefOU" pid="93" fmtid="{D5CDD505-2E9C-101B-9397-08002B2CF9AE}">
    <vt:lpwstr>LAD1</vt:lpwstr>
  </property>
  <property name="FSC#COOELAK@1.1001:Organization" pid="94" fmtid="{D5CDD505-2E9C-101B-9397-08002B2CF9AE}">
    <vt:lpwstr/>
  </property>
  <property name="FSC#COOELAK@1.1001:Owner" pid="95" fmtid="{D5CDD505-2E9C-101B-9397-08002B2CF9AE}">
    <vt:lpwstr>Stierschneider Regina</vt:lpwstr>
  </property>
  <property name="FSC#COOELAK@1.1001:OwnerExtension" pid="96" fmtid="{D5CDD505-2E9C-101B-9397-08002B2CF9AE}">
    <vt:lpwstr>13779</vt:lpwstr>
  </property>
  <property name="FSC#COOELAK@1.1001:OwnerFaxExtension" pid="97" fmtid="{D5CDD505-2E9C-101B-9397-08002B2CF9AE}">
    <vt:lpwstr/>
  </property>
  <property name="FSC#COOELAK@1.1001:DispatchedBy" pid="98" fmtid="{D5CDD505-2E9C-101B-9397-08002B2CF9AE}">
    <vt:lpwstr/>
  </property>
  <property name="FSC#COOELAK@1.1001:DispatchedAt" pid="99" fmtid="{D5CDD505-2E9C-101B-9397-08002B2CF9AE}">
    <vt:lpwstr/>
  </property>
  <property name="FSC#COOELAK@1.1001:ApprovedBy" pid="100" fmtid="{D5CDD505-2E9C-101B-9397-08002B2CF9AE}">
    <vt:lpwstr/>
  </property>
  <property name="FSC#COOELAK@1.1001:ApprovedAt" pid="101" fmtid="{D5CDD505-2E9C-101B-9397-08002B2CF9AE}">
    <vt:lpwstr/>
  </property>
  <property name="FSC#COOELAK@1.1001:Department" pid="102" fmtid="{D5CDD505-2E9C-101B-9397-08002B2CF9AE}">
    <vt:lpwstr>LAD1-IE (Abteilung Landesamtsdirektion / Internationale und Europäische Angelegenheiten)</vt:lpwstr>
  </property>
  <property name="FSC#COOELAK@1.1001:CreatedAt" pid="103" fmtid="{D5CDD505-2E9C-101B-9397-08002B2CF9AE}">
    <vt:lpwstr>10.10.2017</vt:lpwstr>
  </property>
  <property name="FSC#COOELAK@1.1001:OU" pid="104" fmtid="{D5CDD505-2E9C-101B-9397-08002B2CF9AE}">
    <vt:lpwstr>LAD1-IE (Abteilung Landesamtsdirektion / Internationale und Europäische Angelegenheiten)</vt:lpwstr>
  </property>
  <property name="FSC#COOELAK@1.1001:Priority" pid="105" fmtid="{D5CDD505-2E9C-101B-9397-08002B2CF9AE}">
    <vt:lpwstr> ()</vt:lpwstr>
  </property>
  <property name="FSC#COOELAK@1.1001:ObjBarCode" pid="106" fmtid="{D5CDD505-2E9C-101B-9397-08002B2CF9AE}">
    <vt:lpwstr>*COO.1000.8802.49.10068521*</vt:lpwstr>
  </property>
  <property name="FSC#COOELAK@1.1001:RefBarCode" pid="107" fmtid="{D5CDD505-2E9C-101B-9397-08002B2CF9AE}">
    <vt:lpwstr>*COO.1000.8802.2.6885256*</vt:lpwstr>
  </property>
  <property name="FSC#COOELAK@1.1001:FileRefBarCode" pid="108" fmtid="{D5CDD505-2E9C-101B-9397-08002B2CF9AE}">
    <vt:lpwstr>*LAD1-IP-ED-4-2011*</vt:lpwstr>
  </property>
  <property name="FSC#COOELAK@1.1001:ExternalRef" pid="109" fmtid="{D5CDD505-2E9C-101B-9397-08002B2CF9AE}">
    <vt:lpwstr/>
  </property>
  <property name="FSC#COOELAK@1.1001:IncomingNumber" pid="110" fmtid="{D5CDD505-2E9C-101B-9397-08002B2CF9AE}">
    <vt:lpwstr/>
  </property>
  <property name="FSC#COOELAK@1.1001:IncomingSubject" pid="111" fmtid="{D5CDD505-2E9C-101B-9397-08002B2CF9AE}">
    <vt:lpwstr/>
  </property>
  <property name="FSC#COOELAK@1.1001:ProcessResponsible" pid="112" fmtid="{D5CDD505-2E9C-101B-9397-08002B2CF9AE}">
    <vt:lpwstr/>
  </property>
  <property name="FSC#COOELAK@1.1001:ProcessResponsiblePhone" pid="113" fmtid="{D5CDD505-2E9C-101B-9397-08002B2CF9AE}">
    <vt:lpwstr/>
  </property>
  <property name="FSC#COOELAK@1.1001:ProcessResponsibleMail" pid="114" fmtid="{D5CDD505-2E9C-101B-9397-08002B2CF9AE}">
    <vt:lpwstr/>
  </property>
  <property name="FSC#COOELAK@1.1001:ProcessResponsibleFax" pid="115" fmtid="{D5CDD505-2E9C-101B-9397-08002B2CF9AE}">
    <vt:lpwstr/>
  </property>
  <property name="FSC#COOELAK@1.1001:ApproverFirstName" pid="116" fmtid="{D5CDD505-2E9C-101B-9397-08002B2CF9AE}">
    <vt:lpwstr/>
  </property>
  <property name="FSC#COOELAK@1.1001:ApproverSurName" pid="117" fmtid="{D5CDD505-2E9C-101B-9397-08002B2CF9AE}">
    <vt:lpwstr/>
  </property>
  <property name="FSC#COOELAK@1.1001:ApproverTitle" pid="118" fmtid="{D5CDD505-2E9C-101B-9397-08002B2CF9AE}">
    <vt:lpwstr/>
  </property>
  <property name="FSC#COOELAK@1.1001:ExternalDate" pid="119" fmtid="{D5CDD505-2E9C-101B-9397-08002B2CF9AE}">
    <vt:lpwstr/>
  </property>
  <property name="FSC#COOELAK@1.1001:SettlementApprovedAt" pid="120" fmtid="{D5CDD505-2E9C-101B-9397-08002B2CF9AE}">
    <vt:lpwstr/>
  </property>
  <property name="FSC#COOELAK@1.1001:BaseNumber" pid="121" fmtid="{D5CDD505-2E9C-101B-9397-08002B2CF9AE}">
    <vt:lpwstr>IE-ED</vt:lpwstr>
  </property>
  <property name="FSC#COOELAK@1.1001:CurrentUserRolePos" pid="122" fmtid="{D5CDD505-2E9C-101B-9397-08002B2CF9AE}">
    <vt:lpwstr>Sekretariat</vt:lpwstr>
  </property>
  <property name="FSC#COOELAK@1.1001:CurrentUserEmail" pid="123" fmtid="{D5CDD505-2E9C-101B-9397-08002B2CF9AE}">
    <vt:lpwstr>regina.stierschneider@noel.gv.at</vt:lpwstr>
  </property>
  <property name="FSC#ELAKGOV@1.1001:PersonalSubjGender" pid="124" fmtid="{D5CDD505-2E9C-101B-9397-08002B2CF9AE}">
    <vt:lpwstr/>
  </property>
  <property name="FSC#ELAKGOV@1.1001:PersonalSubjFirstName" pid="125" fmtid="{D5CDD505-2E9C-101B-9397-08002B2CF9AE}">
    <vt:lpwstr/>
  </property>
  <property name="FSC#ELAKGOV@1.1001:PersonalSubjSurName" pid="126" fmtid="{D5CDD505-2E9C-101B-9397-08002B2CF9AE}">
    <vt:lpwstr/>
  </property>
  <property name="FSC#ELAKGOV@1.1001:PersonalSubjSalutation" pid="127" fmtid="{D5CDD505-2E9C-101B-9397-08002B2CF9AE}">
    <vt:lpwstr/>
  </property>
  <property name="FSC#ELAKGOV@1.1001:PersonalSubjAddress" pid="128" fmtid="{D5CDD505-2E9C-101B-9397-08002B2CF9AE}">
    <vt:lpwstr/>
  </property>
  <property name="FSC#ATSTATECFG@1.1001:Office" pid="129" fmtid="{D5CDD505-2E9C-101B-9397-08002B2CF9AE}">
    <vt:lpwstr/>
  </property>
  <property name="FSC#ATSTATECFG@1.1001:Agent" pid="130" fmtid="{D5CDD505-2E9C-101B-9397-08002B2CF9AE}">
    <vt:lpwstr>Mag. Dr. Simon Ortner</vt:lpwstr>
  </property>
  <property name="FSC#ATSTATECFG@1.1001:AgentPhone" pid="131" fmtid="{D5CDD505-2E9C-101B-9397-08002B2CF9AE}">
    <vt:lpwstr>17500</vt:lpwstr>
  </property>
  <property name="FSC#ATSTATECFG@1.1001:DepartmentFax" pid="132" fmtid="{D5CDD505-2E9C-101B-9397-08002B2CF9AE}">
    <vt:lpwstr/>
  </property>
  <property name="FSC#ATSTATECFG@1.1001:DepartmentEMail" pid="133" fmtid="{D5CDD505-2E9C-101B-9397-08002B2CF9AE}">
    <vt:lpwstr>post.lad1@noel.gv.at</vt:lpwstr>
  </property>
  <property name="FSC#ATSTATECFG@1.1001:SubfileDate" pid="134" fmtid="{D5CDD505-2E9C-101B-9397-08002B2CF9AE}">
    <vt:lpwstr>03.08.2017</vt:lpwstr>
  </property>
  <property name="FSC#ATSTATECFG@1.1001:SubfileSubject" pid="135" fmtid="{D5CDD505-2E9C-101B-9397-08002B2CF9AE}">
    <vt:lpwstr/>
  </property>
  <property name="FSC#ATSTATECFG@1.1001:DepartmentZipCode" pid="136" fmtid="{D5CDD505-2E9C-101B-9397-08002B2CF9AE}">
    <vt:lpwstr/>
  </property>
  <property name="FSC#ATSTATECFG@1.1001:DepartmentCountry" pid="137" fmtid="{D5CDD505-2E9C-101B-9397-08002B2CF9AE}">
    <vt:lpwstr/>
  </property>
  <property name="FSC#ATSTATECFG@1.1001:DepartmentCity" pid="138" fmtid="{D5CDD505-2E9C-101B-9397-08002B2CF9AE}">
    <vt:lpwstr/>
  </property>
  <property name="FSC#ATSTATECFG@1.1001:DepartmentStreet" pid="139" fmtid="{D5CDD505-2E9C-101B-9397-08002B2CF9AE}">
    <vt:lpwstr/>
  </property>
  <property name="FSC#ATSTATECFG@1.1001:DepartmentDVR" pid="140" fmtid="{D5CDD505-2E9C-101B-9397-08002B2CF9AE}">
    <vt:lpwstr/>
  </property>
  <property name="FSC#ATSTATECFG@1.1001:DepartmentUID" pid="141" fmtid="{D5CDD505-2E9C-101B-9397-08002B2CF9AE}">
    <vt:lpwstr/>
  </property>
  <property name="FSC#ATSTATECFG@1.1001:SubfileReference" pid="142" fmtid="{D5CDD505-2E9C-101B-9397-08002B2CF9AE}">
    <vt:lpwstr>LAD1-IE-ED-4/045-2017</vt:lpwstr>
  </property>
  <property name="FSC#ATSTATECFG@1.1001:Clause" pid="143" fmtid="{D5CDD505-2E9C-101B-9397-08002B2CF9AE}">
    <vt:lpwstr/>
  </property>
  <property name="FSC#ATSTATECFG@1.1001:ExternalFile" pid="144" fmtid="{D5CDD505-2E9C-101B-9397-08002B2CF9AE}">
    <vt:lpwstr>Bezug: </vt:lpwstr>
  </property>
  <property name="FSC#ATSTATECFG@1.1001:ApprovedSignature" pid="145" fmtid="{D5CDD505-2E9C-101B-9397-08002B2CF9AE}">
    <vt:lpwstr/>
  </property>
  <property name="FSC#ATSTATECFG@1.1001:BankAccount" pid="146" fmtid="{D5CDD505-2E9C-101B-9397-08002B2CF9AE}">
    <vt:lpwstr/>
  </property>
  <property name="FSC#ATSTATECFG@1.1001:BankAccountOwner" pid="147" fmtid="{D5CDD505-2E9C-101B-9397-08002B2CF9AE}">
    <vt:lpwstr/>
  </property>
  <property name="FSC#ATSTATECFG@1.1001:BankInstitute" pid="148" fmtid="{D5CDD505-2E9C-101B-9397-08002B2CF9AE}">
    <vt:lpwstr/>
  </property>
  <property name="FSC#ATSTATECFG@1.1001:BankAccountID" pid="149" fmtid="{D5CDD505-2E9C-101B-9397-08002B2CF9AE}">
    <vt:lpwstr/>
  </property>
  <property name="FSC#ATSTATECFG@1.1001:BankAccountIBAN" pid="150" fmtid="{D5CDD505-2E9C-101B-9397-08002B2CF9AE}">
    <vt:lpwstr/>
  </property>
  <property name="FSC#ATSTATECFG@1.1001:BankAccountBIC" pid="151" fmtid="{D5CDD505-2E9C-101B-9397-08002B2CF9AE}">
    <vt:lpwstr/>
  </property>
  <property name="FSC#ATSTATECFG@1.1001:BankName" pid="152" fmtid="{D5CDD505-2E9C-101B-9397-08002B2CF9AE}">
    <vt:lpwstr/>
  </property>
  <property name="FSC#ATPRECONFIG@1.1001:ChargePreview" pid="153" fmtid="{D5CDD505-2E9C-101B-9397-08002B2CF9AE}">
    <vt:lpwstr/>
  </property>
  <property name="FSC#FSCFOLIO@1.1001:docpropproject" pid="154" fmtid="{D5CDD505-2E9C-101B-9397-08002B2CF9AE}">
    <vt:lpwstr/>
  </property>
</Properties>
</file>