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2"/>
  </p:notesMasterIdLst>
  <p:handoutMasterIdLst>
    <p:handoutMasterId r:id="rId13"/>
  </p:handoutMasterIdLst>
  <p:sldIdLst>
    <p:sldId id="266" r:id="rId3"/>
    <p:sldId id="267" r:id="rId4"/>
    <p:sldId id="268" r:id="rId5"/>
    <p:sldId id="269" r:id="rId6"/>
    <p:sldId id="271" r:id="rId7"/>
    <p:sldId id="272" r:id="rId8"/>
    <p:sldId id="273" r:id="rId9"/>
    <p:sldId id="276" r:id="rId10"/>
    <p:sldId id="274" r:id="rId11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0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F3508-9D50-4F43-88D3-81452F3B17B8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71683-B386-4FAD-835B-F780F93080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688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6C970-F7B5-4B5E-80B5-CE8CCC1A68B6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89169-C849-45BC-9133-0162F96BC0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817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3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6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7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9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_HG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0" y="6159500"/>
            <a:ext cx="9144000" cy="698500"/>
          </a:xfrm>
          <a:prstGeom prst="rect">
            <a:avLst/>
          </a:prstGeom>
          <a:solidFill>
            <a:srgbClr val="1B3067"/>
          </a:solidFill>
          <a:ln>
            <a:noFill/>
          </a:ln>
          <a:extLst/>
        </p:spPr>
        <p:txBody>
          <a:bodyPr lIns="74156" tIns="37078" rIns="540112" bIns="43793" anchor="ctr"/>
          <a:lstStyle>
            <a:lvl1pPr defTabSz="7413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de-DE" altLang="de-DE" sz="1100">
              <a:solidFill>
                <a:srgbClr val="FFFFFF"/>
              </a:solidFill>
              <a:latin typeface="Rockwell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363538" y="6297613"/>
            <a:ext cx="6496050" cy="342900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>
            <a:spAutoFit/>
          </a:bodyPr>
          <a:lstStyle>
            <a:lvl1pPr defTabSz="8001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AT" altLang="de-DE" sz="1200" b="1">
                <a:solidFill>
                  <a:srgbClr val="FFFFFF"/>
                </a:solidFill>
              </a:rPr>
              <a:t>Amt der NÖ Landesregierung</a:t>
            </a:r>
            <a:br>
              <a:rPr lang="de-AT" altLang="de-DE" sz="1200" b="1">
                <a:solidFill>
                  <a:srgbClr val="FFFFFF"/>
                </a:solidFill>
              </a:rPr>
            </a:br>
            <a:endParaRPr lang="de-DE" altLang="de-DE" sz="50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900"/>
            </a:lvl1pPr>
          </a:lstStyle>
          <a:p>
            <a:r>
              <a:rPr lang="de-AT"/>
              <a:t>Titelmasterformat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z="2200"/>
            </a:lvl1pPr>
          </a:lstStyle>
          <a:p>
            <a:r>
              <a:rPr lang="de-AT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4994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81F69A7A-0376-464F-8550-3A9E6D53CAA5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90896-2507-4612-B6BB-9B03A8C36CE8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7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22400"/>
            <a:ext cx="2057400" cy="47037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22400"/>
            <a:ext cx="6019800" cy="470376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57CE8319-7DB0-44D3-B01A-AA3AB1D969DE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F9DD-4B02-4109-B51D-52A0987E55C4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7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2E124A1F-1469-41B4-814D-F44969E6370D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2180C-C27F-4542-B0A7-70AED2C5D50A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DB9ACECD-77FF-4FFF-B667-0519A8015BE6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A6CD5-0AE4-4896-8C31-0B65A8CDA26E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51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565400"/>
            <a:ext cx="4038600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565400"/>
            <a:ext cx="4038600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178AC9E2-F3AA-473D-8863-ED7BF0F28197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3270C-9387-425A-B47C-7C481026749D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905F1EB7-880B-4384-BB7B-2688AA848DB0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672BD-25D6-4805-B096-089DB712F03A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1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895BBAEE-CD6F-464E-8753-6F4E7A765677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E6887-18F0-4B18-8FDD-5E56D994DA96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74B813E9-92AF-43AE-9D92-82B8FF135277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01918-96B3-45B3-8170-CB6AB5BF6465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2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8B00D880-DBCB-4FC2-861F-AA65C263EC65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BA5A9-92F5-4E2D-B478-DB1718BAE8BA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9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2D4ADA27-B779-4753-8548-A30ABEBD91FB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7D930-EEB3-4660-875E-65C0D15E0B40}" type="datetime1">
              <a:rPr lang="de-DE">
                <a:solidFill>
                  <a:srgbClr val="FFFFFF"/>
                </a:solidFill>
              </a:rPr>
              <a:pPr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3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ogo_H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457200" y="142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Titelmasterformat durch Klicken bearbeiten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159500"/>
            <a:ext cx="9144000" cy="698500"/>
          </a:xfrm>
          <a:prstGeom prst="rect">
            <a:avLst/>
          </a:prstGeom>
          <a:solidFill>
            <a:srgbClr val="1B3067"/>
          </a:solidFill>
          <a:ln>
            <a:noFill/>
          </a:ln>
          <a:extLst/>
        </p:spPr>
        <p:txBody>
          <a:bodyPr lIns="74156" tIns="37078" rIns="540112" bIns="43793" anchor="ctr"/>
          <a:lstStyle>
            <a:lvl1pPr defTabSz="7413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de-DE" altLang="de-DE" sz="1100" dirty="0">
              <a:solidFill>
                <a:srgbClr val="FFFFFF"/>
              </a:solidFill>
              <a:latin typeface="Rockwell" pitchFamily="18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65400"/>
            <a:ext cx="82296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Textmasterformate durch Klicken bearbeiten</a:t>
            </a:r>
          </a:p>
          <a:p>
            <a:pPr lvl="1"/>
            <a:r>
              <a:rPr lang="de-AT" altLang="de-DE"/>
              <a:t>Zweite Ebene</a:t>
            </a:r>
          </a:p>
          <a:p>
            <a:pPr lvl="2"/>
            <a:r>
              <a:rPr lang="de-AT" altLang="de-DE"/>
              <a:t>Dritte Ebene</a:t>
            </a:r>
          </a:p>
          <a:p>
            <a:pPr lvl="3"/>
            <a:r>
              <a:rPr lang="de-AT" altLang="de-DE"/>
              <a:t>Vierte Ebene</a:t>
            </a:r>
          </a:p>
          <a:p>
            <a:pPr lvl="3"/>
            <a:endParaRPr lang="de-AT" altLang="de-DE"/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363538" y="6297613"/>
            <a:ext cx="6496050" cy="527050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>
            <a:spAutoFit/>
          </a:bodyPr>
          <a:lstStyle>
            <a:lvl1pPr defTabSz="8001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AT" altLang="de-DE" sz="1200" b="1" dirty="0">
                <a:solidFill>
                  <a:srgbClr val="FFFFFF"/>
                </a:solidFill>
              </a:rPr>
              <a:t>Amt der NÖ Landesregierung</a:t>
            </a:r>
            <a:br>
              <a:rPr lang="de-AT" altLang="de-DE" sz="1200" b="1" dirty="0">
                <a:solidFill>
                  <a:srgbClr val="FFFFFF"/>
                </a:solidFill>
              </a:rPr>
            </a:br>
            <a:r>
              <a:rPr lang="de-AT" altLang="de-DE" sz="1200" b="1" dirty="0">
                <a:solidFill>
                  <a:srgbClr val="FFFFFF"/>
                </a:solidFill>
              </a:rPr>
              <a:t/>
            </a:r>
            <a:br>
              <a:rPr lang="de-AT" altLang="de-DE" sz="1200" b="1" dirty="0">
                <a:solidFill>
                  <a:srgbClr val="FFFFFF"/>
                </a:solidFill>
              </a:rPr>
            </a:br>
            <a:endParaRPr lang="de-DE" altLang="de-DE" sz="500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Folie </a:t>
            </a:r>
            <a:fld id="{8FF03EBE-2C6E-4BB5-AB51-6B30C2310260}" type="slidenum">
              <a:rPr lang="de-DE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15B100-3609-4462-AC94-41D0D1489D7E}" type="datetime1">
              <a:rPr lang="de-DE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09.10.2017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033" name="Rectangle 12"/>
          <p:cNvSpPr>
            <a:spLocks noChangeArrowheads="1"/>
          </p:cNvSpPr>
          <p:nvPr userDrawn="1"/>
        </p:nvSpPr>
        <p:spPr bwMode="auto">
          <a:xfrm>
            <a:off x="457200" y="1447800"/>
            <a:ext cx="8181975" cy="1150938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3300" dirty="0">
              <a:solidFill>
                <a:srgbClr val="000000"/>
              </a:solidFill>
            </a:endParaRPr>
          </a:p>
        </p:txBody>
      </p:sp>
      <p:sp>
        <p:nvSpPr>
          <p:cNvPr id="2" name="Text Box 16"/>
          <p:cNvSpPr txBox="1">
            <a:spLocks noChangeArrowheads="1"/>
          </p:cNvSpPr>
          <p:nvPr userDrawn="1"/>
        </p:nvSpPr>
        <p:spPr bwMode="auto">
          <a:xfrm>
            <a:off x="1187450" y="590550"/>
            <a:ext cx="7507288" cy="635000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>
            <a:spAutoFit/>
          </a:bodyPr>
          <a:lstStyle>
            <a:lvl1pPr defTabSz="8001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Aft>
                <a:spcPct val="0"/>
              </a:spcAft>
              <a:defRPr/>
            </a:pPr>
            <a:r>
              <a:rPr lang="de-AT" altLang="de-DE" b="1" dirty="0">
                <a:solidFill>
                  <a:srgbClr val="000000"/>
                </a:solidFill>
              </a:rPr>
              <a:t>Ablauforganisation auf den </a:t>
            </a:r>
            <a:r>
              <a:rPr lang="de-AT" altLang="de-DE" b="1" dirty="0" err="1">
                <a:solidFill>
                  <a:srgbClr val="000000"/>
                </a:solidFill>
              </a:rPr>
              <a:t>BH‘s</a:t>
            </a:r>
            <a:endParaRPr lang="de-AT" altLang="de-DE" b="1" dirty="0">
              <a:solidFill>
                <a:srgbClr val="000000"/>
              </a:solidFill>
            </a:endParaRPr>
          </a:p>
          <a:p>
            <a:pPr algn="r" eaLnBrk="1" fontAlgn="base" hangingPunct="1">
              <a:spcAft>
                <a:spcPct val="0"/>
              </a:spcAft>
              <a:defRPr/>
            </a:pPr>
            <a:r>
              <a:rPr lang="de-AT" altLang="de-DE" b="1" dirty="0">
                <a:solidFill>
                  <a:srgbClr val="000000"/>
                </a:solidFill>
              </a:rPr>
              <a:t> – Teilprojekt Bereich Wirtschaft und Umwelt</a:t>
            </a:r>
            <a:endParaRPr lang="de-DE" altLang="de-DE" dirty="0">
              <a:solidFill>
                <a:srgbClr val="00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75000"/>
        <a:buFont typeface="Arial" charset="0"/>
        <a:buChar char="█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AD112"/>
        </a:buClr>
        <a:buSzPct val="75000"/>
        <a:buFont typeface="Arial" charset="0"/>
        <a:buChar char="█"/>
        <a:defRPr sz="23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●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AD11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748464" cy="4338538"/>
          </a:xfrm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de-AT" sz="2000" b="1" dirty="0">
                <a:latin typeface="Arial Black" panose="020B0A04020102020204" pitchFamily="34" charset="0"/>
              </a:rPr>
              <a:t>Nach 27 Jahren erfolgreicher Tätigkeit und gegenüber wesentlichen Veränderungen im Donauraum ist es Zeit, </a:t>
            </a:r>
            <a:r>
              <a:rPr lang="de-AT" sz="2000" b="1" dirty="0" smtClean="0">
                <a:latin typeface="Arial Black" panose="020B0A04020102020204" pitchFamily="34" charset="0"/>
              </a:rPr>
              <a:t/>
            </a:r>
            <a:br>
              <a:rPr lang="de-AT" sz="2000" b="1" dirty="0" smtClean="0">
                <a:latin typeface="Arial Black" panose="020B0A04020102020204" pitchFamily="34" charset="0"/>
              </a:rPr>
            </a:br>
            <a:r>
              <a:rPr lang="de-AT" sz="2000" b="1" dirty="0" smtClean="0">
                <a:latin typeface="Arial Black" panose="020B0A04020102020204" pitchFamily="34" charset="0"/>
              </a:rPr>
              <a:t>die </a:t>
            </a:r>
            <a:r>
              <a:rPr lang="de-AT" sz="2000" b="1" dirty="0">
                <a:latin typeface="Arial Black" panose="020B0A04020102020204" pitchFamily="34" charset="0"/>
              </a:rPr>
              <a:t>Aktivitäten der ARGE im Donauraum zu hinterfragen </a:t>
            </a:r>
            <a:r>
              <a:rPr lang="de-AT" sz="2000" b="1" dirty="0" smtClean="0">
                <a:latin typeface="Arial Black" panose="020B0A04020102020204" pitchFamily="34" charset="0"/>
              </a:rPr>
              <a:t/>
            </a:r>
            <a:br>
              <a:rPr lang="de-AT" sz="2000" b="1" dirty="0" smtClean="0">
                <a:latin typeface="Arial Black" panose="020B0A04020102020204" pitchFamily="34" charset="0"/>
              </a:rPr>
            </a:br>
            <a:r>
              <a:rPr lang="de-AT" sz="2000" b="1" dirty="0" smtClean="0">
                <a:latin typeface="Arial Black" panose="020B0A04020102020204" pitchFamily="34" charset="0"/>
              </a:rPr>
              <a:t>und </a:t>
            </a:r>
            <a:r>
              <a:rPr lang="de-AT" sz="2000" b="1" dirty="0">
                <a:latin typeface="Arial Black" panose="020B0A04020102020204" pitchFamily="34" charset="0"/>
              </a:rPr>
              <a:t>eine Strategie für eine Neuausrichtung zu erarbeiten.</a:t>
            </a:r>
          </a:p>
          <a:p>
            <a:pPr algn="l">
              <a:spcBef>
                <a:spcPct val="50000"/>
              </a:spcBef>
            </a:pPr>
            <a:r>
              <a:rPr lang="de-AT" sz="2000" b="1" u="sng" dirty="0">
                <a:latin typeface="Arial Black" panose="020B0A04020102020204" pitchFamily="34" charset="0"/>
              </a:rPr>
              <a:t>Übergeordnete Ziele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die vorhandenen Ressourcen so einzusetzen, dass eine höhere </a:t>
            </a:r>
            <a:br>
              <a:rPr lang="de-AT" sz="1800" dirty="0">
                <a:solidFill>
                  <a:prstClr val="black"/>
                </a:solidFill>
              </a:rPr>
            </a:br>
            <a:r>
              <a:rPr lang="de-AT" sz="1800" dirty="0">
                <a:solidFill>
                  <a:prstClr val="black"/>
                </a:solidFill>
              </a:rPr>
              <a:t>politische Sichtbarkeit erreicht wird.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Den Mehrwert der ARGE Donauländer als Regionennetzwerk bzw. gemeinsam mit dem Rat der Donaustädte und </a:t>
            </a:r>
            <a:r>
              <a:rPr lang="de-AT" sz="1800" dirty="0" smtClean="0">
                <a:solidFill>
                  <a:prstClr val="black"/>
                </a:solidFill>
              </a:rPr>
              <a:t>-regionen </a:t>
            </a:r>
            <a:r>
              <a:rPr lang="de-AT" sz="1800" dirty="0">
                <a:solidFill>
                  <a:prstClr val="black"/>
                </a:solidFill>
              </a:rPr>
              <a:t>als Städte- und Regionennetzwerk gegenüber der national geprägten EU Donauraumstrategie schärfen.</a:t>
            </a:r>
            <a:endParaRPr lang="de-DE" sz="1800" dirty="0">
              <a:solidFill>
                <a:prstClr val="black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de-AT" sz="1800" b="1" dirty="0"/>
              <a:t> </a:t>
            </a:r>
          </a:p>
          <a:p>
            <a:pPr algn="l">
              <a:spcBef>
                <a:spcPct val="50000"/>
              </a:spcBef>
            </a:pPr>
            <a:endParaRPr lang="de-AT" sz="1800" b="1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endParaRPr lang="de-AT" dirty="0" smtClean="0">
              <a:solidFill>
                <a:srgbClr val="FFFFFF"/>
              </a:solidFill>
            </a:endParaRPr>
          </a:p>
          <a:p>
            <a:pPr algn="l">
              <a:defRPr/>
            </a:pPr>
            <a:r>
              <a:rPr lang="de-AT" dirty="0" smtClean="0">
                <a:solidFill>
                  <a:srgbClr val="FFFFFF"/>
                </a:solidFill>
              </a:rPr>
              <a:t> 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der ARGE Donauländer </a:t>
            </a:r>
            <a:r>
              <a:rPr lang="de-AT" b="1" dirty="0" smtClean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- 1 -</a:t>
            </a:r>
            <a:r>
              <a:rPr lang="de-AT" b="1" dirty="0" smtClean="0">
                <a:solidFill>
                  <a:srgbClr val="FFFFFF"/>
                </a:solidFill>
              </a:rPr>
              <a:t>			</a:t>
            </a:r>
            <a:r>
              <a:rPr lang="de-AT" sz="1050" b="1" dirty="0" smtClean="0">
                <a:solidFill>
                  <a:srgbClr val="FFFFFF"/>
                </a:solidFill>
              </a:rPr>
              <a:t>Oktober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51520" y="1700808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91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4016" y="1916832"/>
            <a:ext cx="8892480" cy="3960440"/>
          </a:xfrm>
        </p:spPr>
        <p:txBody>
          <a:bodyPr/>
          <a:lstStyle/>
          <a:p>
            <a:pPr marL="365125" algn="l" defTabSz="365125"/>
            <a:r>
              <a:rPr lang="de-AT" sz="2000" b="1" dirty="0">
                <a:latin typeface="Arial Black" panose="020B0A04020102020204" pitchFamily="34" charset="0"/>
              </a:rPr>
              <a:t>Aus den übergeordneten Zielen leiten sich sechs Handlungsfelder ab</a:t>
            </a:r>
            <a:r>
              <a:rPr lang="de-AT" sz="2000" dirty="0">
                <a:latin typeface="Arial Black" panose="020B0A04020102020204" pitchFamily="34" charset="0"/>
              </a:rPr>
              <a:t>:</a:t>
            </a:r>
          </a:p>
          <a:p>
            <a:pPr marL="182563">
              <a:spcBef>
                <a:spcPct val="50000"/>
              </a:spcBef>
            </a:pPr>
            <a:endParaRPr lang="de-AT" sz="1200" b="1" dirty="0"/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Neue Veranstaltungs- und Beteiligungsformate entwickeln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Wichtige Zielgruppen besser ansprechen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prstClr val="black"/>
                </a:solidFill>
              </a:rPr>
              <a:t>Konzentration auf wenige </a:t>
            </a:r>
            <a:r>
              <a:rPr lang="en-GB" sz="1800" dirty="0" err="1">
                <a:solidFill>
                  <a:prstClr val="black"/>
                </a:solidFill>
              </a:rPr>
              <a:t>thematische</a:t>
            </a:r>
            <a:r>
              <a:rPr lang="en-GB" sz="1800" dirty="0">
                <a:solidFill>
                  <a:prstClr val="black"/>
                </a:solidFill>
              </a:rPr>
              <a:t> Felder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prstClr val="black"/>
                </a:solidFill>
              </a:rPr>
              <a:t>Strategische Kooperationen mit wichtigen Donau-</a:t>
            </a:r>
            <a:r>
              <a:rPr lang="en-GB" sz="1800" dirty="0" err="1">
                <a:solidFill>
                  <a:prstClr val="black"/>
                </a:solidFill>
              </a:rPr>
              <a:t>Institutionen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eingehen</a:t>
            </a:r>
            <a:endParaRPr lang="en-GB" sz="1800" dirty="0">
              <a:solidFill>
                <a:prstClr val="black"/>
              </a:solidFill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prstClr val="black"/>
                </a:solidFill>
              </a:rPr>
              <a:t>Erfolgversprechende Projektansätze </a:t>
            </a:r>
            <a:r>
              <a:rPr lang="en-GB" sz="1800" dirty="0" err="1">
                <a:solidFill>
                  <a:prstClr val="black"/>
                </a:solidFill>
              </a:rPr>
              <a:t>konsequent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unterstützen</a:t>
            </a:r>
            <a:endParaRPr lang="en-GB" sz="1800" dirty="0">
              <a:solidFill>
                <a:prstClr val="black"/>
              </a:solidFill>
            </a:endParaRPr>
          </a:p>
          <a:p>
            <a:pPr marL="285750" indent="-285750" algn="l" defTabSz="1692275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182563" algn="l"/>
              </a:tabLst>
            </a:pPr>
            <a:r>
              <a:rPr lang="en-GB" sz="1800" dirty="0">
                <a:solidFill>
                  <a:prstClr val="black"/>
                </a:solidFill>
              </a:rPr>
              <a:t>Die ARGE </a:t>
            </a:r>
            <a:r>
              <a:rPr lang="en-GB" sz="1800" dirty="0" err="1">
                <a:solidFill>
                  <a:prstClr val="black"/>
                </a:solidFill>
              </a:rPr>
              <a:t>Donauländer</a:t>
            </a:r>
            <a:r>
              <a:rPr lang="en-GB" sz="1800" dirty="0">
                <a:solidFill>
                  <a:prstClr val="black"/>
                </a:solidFill>
              </a:rPr>
              <a:t> auf die </a:t>
            </a:r>
            <a:r>
              <a:rPr lang="en-GB" sz="1800" dirty="0" err="1">
                <a:solidFill>
                  <a:prstClr val="black"/>
                </a:solidFill>
              </a:rPr>
              <a:t>Zukunft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ausrichten</a:t>
            </a:r>
            <a:endParaRPr lang="de-DE" sz="1800" dirty="0">
              <a:solidFill>
                <a:prstClr val="black"/>
              </a:solidFill>
            </a:endParaRPr>
          </a:p>
          <a:p>
            <a:pPr algn="l">
              <a:spcBef>
                <a:spcPct val="50000"/>
              </a:spcBef>
            </a:pPr>
            <a:endParaRPr lang="de-AT" sz="1800" b="1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- 2 -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sz="1050" b="1" dirty="0">
                <a:solidFill>
                  <a:srgbClr val="FFFFFF"/>
                </a:solidFill>
              </a:rPr>
              <a:t>Oktober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42432" y="167949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33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784976" cy="4698578"/>
          </a:xfrm>
        </p:spPr>
        <p:txBody>
          <a:bodyPr/>
          <a:lstStyle/>
          <a:p>
            <a:pPr marL="182563" algn="l" defTabSz="365125"/>
            <a:r>
              <a:rPr lang="de-AT" sz="2000" b="1" dirty="0">
                <a:latin typeface="Arial Black" panose="020B0A04020102020204" pitchFamily="34" charset="0"/>
              </a:rPr>
              <a:t>Neue Veranstaltungs- und Beteiligungsformate entwickeln</a:t>
            </a:r>
          </a:p>
          <a:p>
            <a:pPr indent="274638" algn="l">
              <a:tabLst>
                <a:tab pos="274638" algn="l"/>
              </a:tabLst>
            </a:pPr>
            <a:endParaRPr lang="de-AT" sz="900" b="1" dirty="0"/>
          </a:p>
          <a:p>
            <a:pPr indent="274638" algn="l">
              <a:tabLst>
                <a:tab pos="274638" algn="l"/>
              </a:tabLst>
            </a:pPr>
            <a:r>
              <a:rPr lang="de-AT" sz="2000" b="1" u="sng" dirty="0">
                <a:latin typeface="Arial Black" panose="020B0A04020102020204" pitchFamily="34" charset="0"/>
              </a:rPr>
              <a:t>Vernetzt, kreativ und offen!</a:t>
            </a:r>
            <a:r>
              <a:rPr lang="de-AT" sz="2400" b="1" dirty="0"/>
              <a:t/>
            </a:r>
            <a:br>
              <a:rPr lang="de-AT" sz="2400" b="1" dirty="0"/>
            </a:br>
            <a:endParaRPr lang="de-AT" sz="16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b="1" dirty="0" err="1">
                <a:latin typeface="Arial Black" panose="020B0A04020102020204" pitchFamily="34" charset="0"/>
              </a:rPr>
              <a:t>Donautag</a:t>
            </a:r>
            <a:r>
              <a:rPr lang="de-DE" sz="1800" b="1" dirty="0"/>
              <a:t> – </a:t>
            </a:r>
            <a:r>
              <a:rPr lang="de-DE" sz="1800" dirty="0"/>
              <a:t>Vermittlung Donauaktivitäten an breite Bevölkerungsgruppen, Vorzeigeprojekte vor den Vorhang holen </a:t>
            </a:r>
          </a:p>
          <a:p>
            <a:pPr algn="l"/>
            <a:endParaRPr lang="de-AT" sz="11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b="1" dirty="0">
                <a:latin typeface="Arial Black" panose="020B0A04020102020204" pitchFamily="34" charset="0"/>
              </a:rPr>
              <a:t>Donaudenkstatt</a:t>
            </a:r>
            <a:r>
              <a:rPr lang="de-DE" sz="1800" b="1" dirty="0"/>
              <a:t> – </a:t>
            </a:r>
            <a:r>
              <a:rPr lang="en-GB" sz="1800" dirty="0"/>
              <a:t>“Thinktank” für die Zukunft des Donauraumes</a:t>
            </a:r>
          </a:p>
          <a:p>
            <a:pPr algn="l"/>
            <a:endParaRPr lang="de-AT" sz="11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latin typeface="Arial Black" panose="020B0A04020102020204" pitchFamily="34" charset="0"/>
              </a:rPr>
              <a:t>Wettbewerb „Zukunft im Donauraum 2030“ </a:t>
            </a:r>
            <a:r>
              <a:rPr lang="de-DE" sz="1800" b="1" dirty="0"/>
              <a:t>– </a:t>
            </a:r>
            <a:r>
              <a:rPr lang="de-DE" sz="1800" dirty="0"/>
              <a:t>Internationaler Jugendwettbewerb, der die Vorstellungen junger Menschen von der Zukunft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des </a:t>
            </a:r>
            <a:r>
              <a:rPr lang="de-DE" sz="1800" dirty="0"/>
              <a:t>Donauraumes thematisiert.</a:t>
            </a:r>
            <a:endParaRPr lang="en-GB" sz="1800" dirty="0"/>
          </a:p>
          <a:p>
            <a:pPr algn="l"/>
            <a:endParaRPr lang="en-GB" sz="11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latin typeface="Arial Black" panose="020B0A04020102020204" pitchFamily="34" charset="0"/>
              </a:rPr>
              <a:t>Future Leaders Network</a:t>
            </a:r>
            <a:r>
              <a:rPr lang="de-AT" sz="1800" dirty="0">
                <a:latin typeface="Arial Black" panose="020B0A04020102020204" pitchFamily="34" charset="0"/>
              </a:rPr>
              <a:t> </a:t>
            </a:r>
            <a:r>
              <a:rPr lang="de-AT" sz="1800" b="1" dirty="0">
                <a:latin typeface="Arial Black" panose="020B0A04020102020204" pitchFamily="34" charset="0"/>
              </a:rPr>
              <a:t>(FUN) </a:t>
            </a:r>
            <a:r>
              <a:rPr lang="de-DE" sz="1800" b="1" dirty="0"/>
              <a:t>– </a:t>
            </a:r>
            <a:r>
              <a:rPr lang="de-DE" sz="1800" dirty="0"/>
              <a:t>Aufbau eines Netzwerks ehemaliger TeilnehmerInnen am ELJUB Projekt</a:t>
            </a:r>
            <a:endParaRPr lang="en-GB" sz="1800" dirty="0"/>
          </a:p>
          <a:p>
            <a:pPr algn="l">
              <a:spcBef>
                <a:spcPct val="50000"/>
              </a:spcBef>
            </a:pPr>
            <a:endParaRPr lang="de-AT" sz="1800" b="1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- 3 -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sz="1050" b="1" dirty="0" smtClean="0">
                <a:solidFill>
                  <a:srgbClr val="FFFFFF"/>
                </a:solidFill>
              </a:rPr>
              <a:t>Oktober </a:t>
            </a:r>
            <a:r>
              <a:rPr lang="de-AT" sz="1050" b="1" dirty="0">
                <a:solidFill>
                  <a:srgbClr val="FFFFFF"/>
                </a:solidFill>
              </a:rPr>
              <a:t>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51520" y="1700808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18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1608" y="1550641"/>
            <a:ext cx="8856984" cy="4608512"/>
          </a:xfrm>
        </p:spPr>
        <p:txBody>
          <a:bodyPr/>
          <a:lstStyle/>
          <a:p>
            <a:pPr marL="365125" algn="l"/>
            <a:r>
              <a:rPr lang="de-AT" sz="2000" b="1" dirty="0">
                <a:latin typeface="Arial Black" panose="020B0A04020102020204" pitchFamily="34" charset="0"/>
              </a:rPr>
              <a:t>Wichtige Zielgruppen besser ansprechen</a:t>
            </a:r>
          </a:p>
          <a:p>
            <a:pPr algn="l" defTabSz="365125"/>
            <a:endParaRPr lang="de-AT" sz="400" b="1" dirty="0"/>
          </a:p>
          <a:p>
            <a:pPr marL="365125" algn="l"/>
            <a:r>
              <a:rPr lang="de-AT" sz="2000" b="1" u="sng" dirty="0">
                <a:latin typeface="Arial Black" panose="020B0A04020102020204" pitchFamily="34" charset="0"/>
              </a:rPr>
              <a:t>Jung, breit, ergebnisorientiert!</a:t>
            </a:r>
          </a:p>
          <a:p>
            <a:pPr algn="l"/>
            <a:endParaRPr lang="de-AT" sz="8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latin typeface="Arial Black" panose="020B0A04020102020204" pitchFamily="34" charset="0"/>
              </a:rPr>
              <a:t>Jugend</a:t>
            </a:r>
            <a:r>
              <a:rPr lang="de-AT" sz="1800" b="1" dirty="0"/>
              <a:t> </a:t>
            </a:r>
            <a:r>
              <a:rPr lang="de-DE" sz="1800" b="1" dirty="0"/>
              <a:t>– </a:t>
            </a:r>
            <a:r>
              <a:rPr lang="de-DE" sz="1800" dirty="0"/>
              <a:t>Durch Aktivitäten wie ELJUB, Energy Future sowie Stipendien und Wettbewerbe die Jugend stärker ansprechen und über ein Netzwerk (</a:t>
            </a:r>
            <a:r>
              <a:rPr lang="de-AT" sz="1800" dirty="0"/>
              <a:t>Future Leaders Network [FUN]) binden. In diesem Zusammenhang auch ältere Akteure aus dem Donauraum einbinden.</a:t>
            </a:r>
          </a:p>
          <a:p>
            <a:pPr algn="l"/>
            <a:endParaRPr lang="de-DE" sz="10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b="1" dirty="0">
                <a:latin typeface="Arial Black" panose="020B0A04020102020204" pitchFamily="34" charset="0"/>
              </a:rPr>
              <a:t>Unternehmen</a:t>
            </a:r>
            <a:r>
              <a:rPr lang="de-DE" sz="1800" b="1" dirty="0"/>
              <a:t> – </a:t>
            </a:r>
            <a:r>
              <a:rPr lang="de-AT" sz="1800" dirty="0"/>
              <a:t>Konzentration auf die Themen Tourismus und Kultur, Umwelt und Energie, Transport und Verkehr sowie Wissenschaft und </a:t>
            </a:r>
            <a:r>
              <a:rPr lang="de-AT" sz="1800" dirty="0" smtClean="0"/>
              <a:t>Digitalisierung. </a:t>
            </a:r>
            <a:r>
              <a:rPr lang="de-AT" sz="1800" dirty="0"/>
              <a:t>Dies soll als Türöffner für niederösterreichische Unternehmen im Donauraum wirken. </a:t>
            </a:r>
            <a:endParaRPr lang="en-GB" sz="1800" dirty="0"/>
          </a:p>
          <a:p>
            <a:pPr algn="l"/>
            <a:endParaRPr lang="de-AT" sz="10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latin typeface="Arial Black" panose="020B0A04020102020204" pitchFamily="34" charset="0"/>
              </a:rPr>
              <a:t>Bürger/Zivilgesellschaft </a:t>
            </a:r>
            <a:r>
              <a:rPr lang="de-DE" sz="1800" b="1" dirty="0"/>
              <a:t>– </a:t>
            </a:r>
            <a:r>
              <a:rPr lang="de-DE" sz="1800" dirty="0"/>
              <a:t>Projekt und Fördermöglichkeiten (EU und Landesebene) für Aktivitäten im Donauraum näherbringen. Best Practice Beispiele vermitteln. Hilfe bei der Partnersuche. Unterstützung von engagierten Bürgern. </a:t>
            </a:r>
            <a:endParaRPr lang="en-GB" sz="1800" dirty="0"/>
          </a:p>
          <a:p>
            <a:pPr algn="l">
              <a:spcBef>
                <a:spcPct val="50000"/>
              </a:spcBef>
            </a:pPr>
            <a:endParaRPr lang="de-AT" sz="1800" b="1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- 4 -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sz="1050" b="1" dirty="0">
                <a:solidFill>
                  <a:srgbClr val="FFFFFF"/>
                </a:solidFill>
              </a:rPr>
              <a:t>Oktober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81608" y="167949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83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784976" cy="4896544"/>
          </a:xfrm>
        </p:spPr>
        <p:txBody>
          <a:bodyPr/>
          <a:lstStyle/>
          <a:p>
            <a:pPr marL="274638" algn="l"/>
            <a:r>
              <a:rPr lang="en-GB" sz="2000" b="1" dirty="0">
                <a:latin typeface="Arial Black" panose="020B0A04020102020204" pitchFamily="34" charset="0"/>
              </a:rPr>
              <a:t>Konzentration auf wenige thematische Felder</a:t>
            </a:r>
          </a:p>
          <a:p>
            <a:pPr algn="l" defTabSz="365125"/>
            <a:endParaRPr lang="de-AT" sz="900" b="1" dirty="0"/>
          </a:p>
          <a:p>
            <a:pPr marL="365125" algn="l"/>
            <a:r>
              <a:rPr lang="de-AT" sz="2000" b="1" u="sng" dirty="0">
                <a:latin typeface="Arial Black" panose="020B0A04020102020204" pitchFamily="34" charset="0"/>
              </a:rPr>
              <a:t>Weniger ist mehr!</a:t>
            </a:r>
          </a:p>
          <a:p>
            <a:pPr algn="l"/>
            <a:endParaRPr lang="de-AT" sz="10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latin typeface="Arial Black" panose="020B0A04020102020204" pitchFamily="34" charset="0"/>
              </a:rPr>
              <a:t>Digitalisierung und Wissenschaf</a:t>
            </a:r>
            <a:r>
              <a:rPr lang="de-AT" sz="1800" b="1" dirty="0"/>
              <a:t>t </a:t>
            </a:r>
            <a:r>
              <a:rPr lang="de-DE" sz="1800" b="1" dirty="0"/>
              <a:t>– </a:t>
            </a:r>
            <a:r>
              <a:rPr lang="de-AT" sz="1800" dirty="0" smtClean="0"/>
              <a:t>Donau-Uni </a:t>
            </a:r>
            <a:r>
              <a:rPr lang="de-AT" sz="1800" dirty="0"/>
              <a:t>Krems, Technopole, Donaurektorenkonferenz, Danubius Award, Wissenschaftskonferenz, Digitalisierungskonferenz etc.</a:t>
            </a:r>
            <a:endParaRPr lang="de-DE" sz="1800" dirty="0"/>
          </a:p>
          <a:p>
            <a:pPr algn="l"/>
            <a:endParaRPr lang="de-AT" sz="12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800" b="1" dirty="0">
                <a:latin typeface="Arial Black" panose="020B0A04020102020204" pitchFamily="34" charset="0"/>
              </a:rPr>
              <a:t>Kultur und Tourismus</a:t>
            </a:r>
            <a:r>
              <a:rPr lang="de-DE" sz="1800" b="1" dirty="0">
                <a:latin typeface="Arial Black" panose="020B0A04020102020204" pitchFamily="34" charset="0"/>
              </a:rPr>
              <a:t> </a:t>
            </a:r>
            <a:r>
              <a:rPr lang="de-DE" sz="1800" b="1" dirty="0"/>
              <a:t>– </a:t>
            </a:r>
            <a:r>
              <a:rPr lang="de-AT" sz="1800" dirty="0"/>
              <a:t>Kooperationen mit Museen, Donaufestival, stärkere Aktivitäten in der Donaukulturkonferenz, Projekte an der Schnittstelle zwischen Kultur und Tourismus und Donauraum.</a:t>
            </a:r>
            <a:endParaRPr lang="en-GB" sz="1800" dirty="0"/>
          </a:p>
          <a:p>
            <a:pPr algn="l"/>
            <a:endParaRPr lang="de-AT" sz="1200" b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800" b="1" dirty="0">
                <a:latin typeface="Arial Black" panose="020B0A04020102020204" pitchFamily="34" charset="0"/>
              </a:rPr>
              <a:t>Transport, Verkehr</a:t>
            </a:r>
            <a:r>
              <a:rPr lang="en-GB" sz="1800" dirty="0">
                <a:latin typeface="Arial Black" panose="020B0A04020102020204" pitchFamily="34" charset="0"/>
              </a:rPr>
              <a:t> </a:t>
            </a:r>
            <a:r>
              <a:rPr lang="en-GB" sz="1800" b="1" dirty="0">
                <a:latin typeface="Arial Black" panose="020B0A04020102020204" pitchFamily="34" charset="0"/>
              </a:rPr>
              <a:t>und Logistik </a:t>
            </a:r>
            <a:r>
              <a:rPr lang="de-DE" sz="1800" b="1" dirty="0"/>
              <a:t>– </a:t>
            </a:r>
            <a:r>
              <a:rPr lang="de-AT" sz="1800" dirty="0" smtClean="0"/>
              <a:t>Weiterentwicklung </a:t>
            </a:r>
            <a:r>
              <a:rPr lang="de-AT" sz="1800" dirty="0"/>
              <a:t>des Schlüsselprojekts Danube-Black Sea Gateway Region (DBS Gateway Region).</a:t>
            </a:r>
          </a:p>
          <a:p>
            <a:pPr algn="l"/>
            <a:endParaRPr lang="de-AT" sz="12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prstClr val="black"/>
                </a:solidFill>
                <a:latin typeface="Arial Black" panose="020B0A04020102020204" pitchFamily="34" charset="0"/>
              </a:rPr>
              <a:t>Umwelt und Energie </a:t>
            </a:r>
            <a:r>
              <a:rPr lang="de-DE" sz="1800" b="1" dirty="0">
                <a:solidFill>
                  <a:prstClr val="black"/>
                </a:solidFill>
              </a:rPr>
              <a:t>– </a:t>
            </a:r>
            <a:r>
              <a:rPr lang="de-AT" sz="1800" dirty="0"/>
              <a:t>Die bestehenden Kontakte und Aktivitäten im Bereich Bodenschutz und Energie fortführen.</a:t>
            </a:r>
            <a:endParaRPr lang="en-GB" sz="1800" dirty="0"/>
          </a:p>
          <a:p>
            <a:pPr algn="l">
              <a:spcBef>
                <a:spcPct val="50000"/>
              </a:spcBef>
            </a:pPr>
            <a:endParaRPr lang="de-AT" sz="1800" b="1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- 5 -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sz="1050" b="1" dirty="0">
                <a:solidFill>
                  <a:srgbClr val="FFFFFF"/>
                </a:solidFill>
              </a:rPr>
              <a:t>Oktober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81608" y="1667352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287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252520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575789"/>
            <a:ext cx="8784976" cy="4536504"/>
          </a:xfrm>
        </p:spPr>
        <p:txBody>
          <a:bodyPr/>
          <a:lstStyle/>
          <a:p>
            <a:pPr marL="365125" algn="l"/>
            <a:r>
              <a:rPr lang="de-DE" sz="2000" b="1" dirty="0">
                <a:latin typeface="Arial Black" panose="020B0A04020102020204" pitchFamily="34" charset="0"/>
              </a:rPr>
              <a:t>Strategische Kooperationen mit wichtigen Institutionen eingehen</a:t>
            </a:r>
          </a:p>
          <a:p>
            <a:pPr algn="l" defTabSz="365125"/>
            <a:endParaRPr lang="de-AT" sz="900" b="1" dirty="0"/>
          </a:p>
          <a:p>
            <a:pPr marL="365125" algn="l"/>
            <a:r>
              <a:rPr lang="de-AT" sz="2000" b="1" u="sng" dirty="0">
                <a:latin typeface="Arial Black" panose="020B0A04020102020204" pitchFamily="34" charset="0"/>
              </a:rPr>
              <a:t>Neue Freunde gewinnen, alte Partnerschaften intensivieren, Abschied von flüchtigen Bekanntschaften!</a:t>
            </a:r>
          </a:p>
          <a:p>
            <a:pPr lvl="0"/>
            <a:endParaRPr lang="de-AT" sz="12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solidFill>
                  <a:prstClr val="black"/>
                </a:solidFill>
              </a:rPr>
              <a:t>Stärkere Nutzung </a:t>
            </a:r>
            <a:r>
              <a:rPr lang="de-AT" sz="1800" dirty="0">
                <a:solidFill>
                  <a:prstClr val="black"/>
                </a:solidFill>
              </a:rPr>
              <a:t>der von der ARGE unterstützten Institutionen wie </a:t>
            </a:r>
            <a:r>
              <a:rPr lang="de-AT" sz="1800" dirty="0" smtClean="0">
                <a:solidFill>
                  <a:prstClr val="black"/>
                </a:solidFill>
              </a:rPr>
              <a:t>Donau-Uni</a:t>
            </a:r>
            <a:r>
              <a:rPr lang="de-AT" sz="1800" dirty="0">
                <a:solidFill>
                  <a:prstClr val="black"/>
                </a:solidFill>
              </a:rPr>
              <a:t>, IDM oder NÖ Kultur- und Wissenschaftseinrichtungen mit Bezug zur Donau.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2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solidFill>
                  <a:prstClr val="black"/>
                </a:solidFill>
              </a:rPr>
              <a:t>Erschließung </a:t>
            </a:r>
            <a:r>
              <a:rPr lang="de-AT" sz="1800" dirty="0">
                <a:solidFill>
                  <a:prstClr val="black"/>
                </a:solidFill>
              </a:rPr>
              <a:t>neuer Netzwerke, z.B. über das Projekt DBS - Gateway, über Kontakte zu </a:t>
            </a:r>
            <a:r>
              <a:rPr lang="de-AT" sz="1800" dirty="0" smtClean="0">
                <a:solidFill>
                  <a:prstClr val="black"/>
                </a:solidFill>
              </a:rPr>
              <a:t>Nachbarbundesländern oder </a:t>
            </a:r>
            <a:r>
              <a:rPr lang="de-AT" sz="1800" dirty="0">
                <a:solidFill>
                  <a:prstClr val="black"/>
                </a:solidFill>
              </a:rPr>
              <a:t>über andere erfolgreiche Netzwerke </a:t>
            </a:r>
            <a:br>
              <a:rPr lang="de-AT" sz="1800" dirty="0">
                <a:solidFill>
                  <a:prstClr val="black"/>
                </a:solidFill>
              </a:rPr>
            </a:br>
            <a:r>
              <a:rPr lang="de-AT" sz="1800" dirty="0">
                <a:solidFill>
                  <a:prstClr val="black"/>
                </a:solidFill>
              </a:rPr>
              <a:t>z.B. Forum Alpbach.</a:t>
            </a:r>
          </a:p>
          <a:p>
            <a:pPr lvl="0" algn="l"/>
            <a:endParaRPr lang="de-AT" sz="12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b="1" dirty="0">
                <a:solidFill>
                  <a:prstClr val="black"/>
                </a:solidFill>
              </a:rPr>
              <a:t>Verabschiedung</a:t>
            </a:r>
            <a:r>
              <a:rPr lang="de-AT" sz="1800" dirty="0">
                <a:solidFill>
                  <a:prstClr val="black"/>
                </a:solidFill>
              </a:rPr>
              <a:t> von ineffizienten Partnern, die ohne erkennbare Leistung unterstützt werden.</a:t>
            </a:r>
            <a:endParaRPr lang="de-DE" sz="1800" dirty="0">
              <a:solidFill>
                <a:prstClr val="black"/>
              </a:solidFill>
            </a:endParaRPr>
          </a:p>
          <a:p>
            <a:pPr algn="l"/>
            <a:endParaRPr lang="de-AT" sz="1800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- 6 -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sz="1050" b="1" dirty="0" smtClean="0">
                <a:solidFill>
                  <a:srgbClr val="FFFFFF"/>
                </a:solidFill>
              </a:rPr>
              <a:t>Oktober </a:t>
            </a:r>
            <a:r>
              <a:rPr lang="de-AT" sz="1050" b="1" dirty="0">
                <a:solidFill>
                  <a:srgbClr val="FFFFFF"/>
                </a:solidFill>
              </a:rPr>
              <a:t>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64056" y="1556792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93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6112" y="1412776"/>
            <a:ext cx="8784976" cy="5112568"/>
          </a:xfrm>
        </p:spPr>
        <p:txBody>
          <a:bodyPr/>
          <a:lstStyle/>
          <a:p>
            <a:pPr marL="274638" algn="l"/>
            <a:r>
              <a:rPr lang="en-GB" sz="2000" b="1" dirty="0" smtClean="0">
                <a:latin typeface="Arial Black" panose="020B0A04020102020204" pitchFamily="34" charset="0"/>
              </a:rPr>
              <a:t> </a:t>
            </a:r>
            <a:r>
              <a:rPr lang="en-GB" sz="2000" b="1" dirty="0" err="1" smtClean="0">
                <a:latin typeface="Arial Black" panose="020B0A04020102020204" pitchFamily="34" charset="0"/>
              </a:rPr>
              <a:t>Erfolgversprechende</a:t>
            </a:r>
            <a:r>
              <a:rPr lang="en-GB" sz="2000" b="1" dirty="0" smtClean="0">
                <a:latin typeface="Arial Black" panose="020B0A04020102020204" pitchFamily="34" charset="0"/>
              </a:rPr>
              <a:t> </a:t>
            </a:r>
            <a:r>
              <a:rPr lang="en-GB" sz="2000" b="1" dirty="0">
                <a:latin typeface="Arial Black" panose="020B0A04020102020204" pitchFamily="34" charset="0"/>
              </a:rPr>
              <a:t>Projektansätze </a:t>
            </a:r>
            <a:r>
              <a:rPr lang="en-GB" sz="2000" b="1" dirty="0" err="1">
                <a:latin typeface="Arial Black" panose="020B0A04020102020204" pitchFamily="34" charset="0"/>
              </a:rPr>
              <a:t>konsequent</a:t>
            </a:r>
            <a:r>
              <a:rPr lang="en-GB" sz="2000" b="1" dirty="0">
                <a:latin typeface="Arial Black" panose="020B0A04020102020204" pitchFamily="34" charset="0"/>
              </a:rPr>
              <a:t> </a:t>
            </a:r>
            <a:r>
              <a:rPr lang="en-GB" sz="2000" b="1" dirty="0" smtClean="0">
                <a:latin typeface="Arial Black" panose="020B0A04020102020204" pitchFamily="34" charset="0"/>
              </a:rPr>
              <a:t> </a:t>
            </a:r>
            <a:br>
              <a:rPr lang="en-GB" sz="2000" b="1" dirty="0" smtClean="0">
                <a:latin typeface="Arial Black" panose="020B0A04020102020204" pitchFamily="34" charset="0"/>
              </a:rPr>
            </a:br>
            <a:r>
              <a:rPr lang="en-GB" sz="2000" b="1" dirty="0" smtClean="0">
                <a:latin typeface="Arial Black" panose="020B0A04020102020204" pitchFamily="34" charset="0"/>
              </a:rPr>
              <a:t> </a:t>
            </a:r>
            <a:r>
              <a:rPr lang="en-GB" sz="2000" b="1" dirty="0" err="1" smtClean="0">
                <a:latin typeface="Arial Black" panose="020B0A04020102020204" pitchFamily="34" charset="0"/>
              </a:rPr>
              <a:t>unterstützen</a:t>
            </a:r>
            <a:endParaRPr lang="en-GB" sz="2000" b="1" dirty="0">
              <a:latin typeface="Arial Black" panose="020B0A04020102020204" pitchFamily="34" charset="0"/>
            </a:endParaRPr>
          </a:p>
          <a:p>
            <a:pPr algn="l"/>
            <a:endParaRPr lang="de-AT" sz="900" dirty="0"/>
          </a:p>
          <a:p>
            <a:pPr marL="365125" algn="l"/>
            <a:r>
              <a:rPr lang="de-AT" sz="2000" b="1" u="sng" dirty="0">
                <a:latin typeface="Arial Black" panose="020B0A04020102020204" pitchFamily="34" charset="0"/>
              </a:rPr>
              <a:t>Herzblut-Projekte identifizieren und konsequent unterstützen!</a:t>
            </a:r>
          </a:p>
          <a:p>
            <a:pPr lvl="0" algn="l"/>
            <a:endParaRPr lang="de-AT" sz="9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prstClr val="black"/>
                </a:solidFill>
              </a:rPr>
              <a:t>Aus der </a:t>
            </a:r>
            <a:r>
              <a:rPr lang="de-DE" sz="1800" b="1" dirty="0">
                <a:solidFill>
                  <a:prstClr val="black"/>
                </a:solidFill>
              </a:rPr>
              <a:t>Vielzahl von vorhandenen Projektansätzen </a:t>
            </a:r>
            <a:r>
              <a:rPr lang="de-DE" sz="1800" dirty="0">
                <a:solidFill>
                  <a:prstClr val="black"/>
                </a:solidFill>
              </a:rPr>
              <a:t>sollen jene Schlüssel-projekte ausgewählt werden, die einen spürbar positiven Effekt für NÖ bringen. </a:t>
            </a:r>
          </a:p>
          <a:p>
            <a:pPr lvl="0" algn="l"/>
            <a:endParaRPr lang="de-DE" sz="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prstClr val="black"/>
                </a:solidFill>
              </a:rPr>
              <a:t>Diese sollten zu den </a:t>
            </a:r>
            <a:r>
              <a:rPr lang="de-DE" sz="1800" b="1" dirty="0">
                <a:solidFill>
                  <a:prstClr val="black"/>
                </a:solidFill>
              </a:rPr>
              <a:t>Schwerpunktthemen </a:t>
            </a:r>
            <a:r>
              <a:rPr lang="de-DE" sz="1800" dirty="0">
                <a:solidFill>
                  <a:prstClr val="black"/>
                </a:solidFill>
              </a:rPr>
              <a:t>(Wissenschaft, Digitalisierung, Kultur und Tourismus, Transport, Verkehr und Logistik, Umwelt und Energie sowie Jugend) passen.</a:t>
            </a:r>
          </a:p>
          <a:p>
            <a:pPr lvl="0" algn="l"/>
            <a:r>
              <a:rPr lang="de-DE" sz="800" dirty="0">
                <a:solidFill>
                  <a:prstClr val="black"/>
                </a:solidFill>
              </a:rPr>
              <a:t> 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prstClr val="black"/>
                </a:solidFill>
              </a:rPr>
              <a:t>Das Motto sollte </a:t>
            </a:r>
            <a:r>
              <a:rPr lang="de-DE" sz="1800" dirty="0" smtClean="0">
                <a:solidFill>
                  <a:prstClr val="black"/>
                </a:solidFill>
              </a:rPr>
              <a:t>lauten </a:t>
            </a:r>
            <a:r>
              <a:rPr lang="de-DE" sz="1800" b="1" dirty="0" smtClean="0">
                <a:solidFill>
                  <a:prstClr val="black"/>
                </a:solidFill>
              </a:rPr>
              <a:t>“weniger </a:t>
            </a:r>
            <a:r>
              <a:rPr lang="de-DE" sz="1800" b="1" dirty="0">
                <a:solidFill>
                  <a:prstClr val="black"/>
                </a:solidFill>
              </a:rPr>
              <a:t>ist mehr”</a:t>
            </a:r>
            <a:r>
              <a:rPr lang="de-DE" sz="1800" dirty="0">
                <a:solidFill>
                  <a:prstClr val="black"/>
                </a:solidFill>
              </a:rPr>
              <a:t>.</a:t>
            </a:r>
            <a:r>
              <a:rPr lang="de-DE" sz="1800" b="1" dirty="0">
                <a:solidFill>
                  <a:prstClr val="black"/>
                </a:solidFill>
              </a:rPr>
              <a:t> </a:t>
            </a:r>
            <a:r>
              <a:rPr lang="de-DE" sz="1800" dirty="0">
                <a:solidFill>
                  <a:prstClr val="black"/>
                </a:solidFill>
              </a:rPr>
              <a:t>Aktuell sind dies die folgenden Projekte: DREAM, Danube Blacksea Gateway Region, netPOL, SONDAR, </a:t>
            </a:r>
            <a:r>
              <a:rPr lang="de-DE" sz="1800" dirty="0" err="1">
                <a:solidFill>
                  <a:prstClr val="black"/>
                </a:solidFill>
              </a:rPr>
              <a:t>DonaustudentInnenaustauschprogramm</a:t>
            </a:r>
            <a:r>
              <a:rPr lang="de-DE" sz="1800" dirty="0">
                <a:solidFill>
                  <a:prstClr val="black"/>
                </a:solidFill>
              </a:rPr>
              <a:t>, </a:t>
            </a:r>
            <a:r>
              <a:rPr lang="de-DE" sz="1800" dirty="0" err="1">
                <a:solidFill>
                  <a:prstClr val="black"/>
                </a:solidFill>
              </a:rPr>
              <a:t>DANUrB</a:t>
            </a:r>
            <a:r>
              <a:rPr lang="de-DE" sz="1800" dirty="0">
                <a:solidFill>
                  <a:prstClr val="black"/>
                </a:solidFill>
              </a:rPr>
              <a:t>, </a:t>
            </a:r>
            <a:r>
              <a:rPr lang="de-DE" sz="1800" dirty="0"/>
              <a:t>NETWORLD</a:t>
            </a:r>
            <a:r>
              <a:rPr lang="de-DE" sz="1800" dirty="0">
                <a:solidFill>
                  <a:prstClr val="black"/>
                </a:solidFill>
              </a:rPr>
              <a:t>.</a:t>
            </a:r>
            <a:endParaRPr lang="de-AT" sz="1800" dirty="0"/>
          </a:p>
          <a:p>
            <a:pPr algn="l"/>
            <a:endParaRPr lang="de-AT" sz="1800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- 7 -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sz="1050" b="1" dirty="0">
                <a:solidFill>
                  <a:srgbClr val="FFFFFF"/>
                </a:solidFill>
              </a:rPr>
              <a:t>Oktober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46112" y="1556792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53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784976" cy="4752528"/>
          </a:xfrm>
        </p:spPr>
        <p:txBody>
          <a:bodyPr/>
          <a:lstStyle/>
          <a:p>
            <a:pPr marL="274638" algn="l"/>
            <a:r>
              <a:rPr lang="de-DE" sz="2000" b="1" dirty="0">
                <a:solidFill>
                  <a:prstClr val="black"/>
                </a:solidFill>
                <a:latin typeface="Arial Black" panose="020B0A04020102020204" pitchFamily="34" charset="0"/>
              </a:rPr>
              <a:t>Die ARGE Donauländer zukunftsfit machen</a:t>
            </a:r>
            <a:endParaRPr lang="de-AT" sz="2000" b="1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marL="274638" algn="l"/>
            <a:endParaRPr lang="de-AT" sz="2000" b="1" u="sng" dirty="0">
              <a:latin typeface="Arial Black" panose="020B0A04020102020204" pitchFamily="34" charset="0"/>
            </a:endParaRPr>
          </a:p>
          <a:p>
            <a:pPr marL="274638" algn="l"/>
            <a:r>
              <a:rPr lang="de-AT" sz="2000" b="1" u="sng" dirty="0">
                <a:latin typeface="Arial Black" panose="020B0A04020102020204" pitchFamily="34" charset="0"/>
              </a:rPr>
              <a:t>Weniger formal, besser sichtbar!</a:t>
            </a:r>
            <a:endParaRPr lang="de-AT" sz="800" b="1" dirty="0">
              <a:solidFill>
                <a:prstClr val="black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prstClr val="black"/>
                </a:solidFill>
              </a:rPr>
              <a:t>Weg von den </a:t>
            </a:r>
            <a:r>
              <a:rPr lang="en-GB" sz="1800" b="1" dirty="0" err="1">
                <a:solidFill>
                  <a:prstClr val="black"/>
                </a:solidFill>
              </a:rPr>
              <a:t>Arbeitskreisen</a:t>
            </a:r>
            <a:r>
              <a:rPr lang="en-GB" sz="1800" dirty="0">
                <a:solidFill>
                  <a:prstClr val="black"/>
                </a:solidFill>
              </a:rPr>
              <a:t> hin zu </a:t>
            </a:r>
            <a:r>
              <a:rPr lang="en-GB" sz="1800" b="1" dirty="0">
                <a:solidFill>
                  <a:prstClr val="black"/>
                </a:solidFill>
              </a:rPr>
              <a:t>konkreter Projektarbeit</a:t>
            </a:r>
            <a:r>
              <a:rPr lang="en-GB" sz="1800" dirty="0">
                <a:solidFill>
                  <a:prstClr val="black"/>
                </a:solidFill>
              </a:rPr>
              <a:t>. </a:t>
            </a:r>
            <a:r>
              <a:rPr lang="en-GB" sz="1800" dirty="0" err="1">
                <a:solidFill>
                  <a:prstClr val="black"/>
                </a:solidFill>
              </a:rPr>
              <a:t>Offene</a:t>
            </a:r>
            <a:r>
              <a:rPr lang="en-GB" sz="1800" dirty="0">
                <a:solidFill>
                  <a:prstClr val="black"/>
                </a:solidFill>
              </a:rPr>
              <a:t>, flexible </a:t>
            </a:r>
            <a:r>
              <a:rPr lang="en-GB" sz="1800" dirty="0" err="1">
                <a:solidFill>
                  <a:prstClr val="black"/>
                </a:solidFill>
              </a:rPr>
              <a:t>Formate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als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Plattformen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für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Projekte</a:t>
            </a:r>
            <a:endParaRPr lang="en-GB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en-GB" sz="600" b="1" dirty="0"/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prstClr val="black"/>
                </a:solidFill>
              </a:rPr>
              <a:t>Die Gremien “</a:t>
            </a:r>
            <a:r>
              <a:rPr lang="en-GB" sz="1800" dirty="0" err="1">
                <a:solidFill>
                  <a:prstClr val="black"/>
                </a:solidFill>
              </a:rPr>
              <a:t>Leitende</a:t>
            </a:r>
            <a:r>
              <a:rPr lang="en-GB" sz="1800" dirty="0">
                <a:solidFill>
                  <a:prstClr val="black"/>
                </a:solidFill>
              </a:rPr>
              <a:t> Beamte” und “Konferenz der Regierungschefs” </a:t>
            </a:r>
            <a:r>
              <a:rPr lang="en-GB" sz="1800" dirty="0" err="1">
                <a:solidFill>
                  <a:prstClr val="black"/>
                </a:solidFill>
              </a:rPr>
              <a:t>zusammenführen</a:t>
            </a:r>
            <a:endParaRPr lang="en-GB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en-GB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prstClr val="black"/>
                </a:solidFill>
              </a:rPr>
              <a:t>Rolle der </a:t>
            </a:r>
            <a:r>
              <a:rPr lang="en-GB" sz="1800" dirty="0" err="1">
                <a:solidFill>
                  <a:prstClr val="black"/>
                </a:solidFill>
              </a:rPr>
              <a:t>Regionen</a:t>
            </a:r>
            <a:r>
              <a:rPr lang="en-GB" sz="1800" dirty="0">
                <a:solidFill>
                  <a:prstClr val="black"/>
                </a:solidFill>
              </a:rPr>
              <a:t> und </a:t>
            </a:r>
            <a:r>
              <a:rPr lang="en-GB" sz="1800" dirty="0" err="1">
                <a:solidFill>
                  <a:prstClr val="black"/>
                </a:solidFill>
              </a:rPr>
              <a:t>Städte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im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Donauraum</a:t>
            </a:r>
            <a:r>
              <a:rPr lang="en-GB" sz="1800" dirty="0">
                <a:solidFill>
                  <a:prstClr val="black"/>
                </a:solidFill>
              </a:rPr>
              <a:t> und </a:t>
            </a:r>
            <a:r>
              <a:rPr lang="en-GB" sz="1800" dirty="0" err="1">
                <a:solidFill>
                  <a:prstClr val="black"/>
                </a:solidFill>
              </a:rPr>
              <a:t>auch</a:t>
            </a:r>
            <a:r>
              <a:rPr lang="en-GB" sz="1800" dirty="0">
                <a:solidFill>
                  <a:prstClr val="black"/>
                </a:solidFill>
              </a:rPr>
              <a:t> in der national </a:t>
            </a:r>
            <a:r>
              <a:rPr lang="en-GB" sz="1800" dirty="0" err="1">
                <a:solidFill>
                  <a:prstClr val="black"/>
                </a:solidFill>
              </a:rPr>
              <a:t>geprägten</a:t>
            </a:r>
            <a:r>
              <a:rPr lang="en-GB" sz="1800" dirty="0">
                <a:solidFill>
                  <a:prstClr val="black"/>
                </a:solidFill>
              </a:rPr>
              <a:t> EUSDR </a:t>
            </a:r>
            <a:r>
              <a:rPr lang="en-GB" sz="1800" dirty="0" err="1">
                <a:solidFill>
                  <a:prstClr val="black"/>
                </a:solidFill>
              </a:rPr>
              <a:t>durch</a:t>
            </a:r>
            <a:r>
              <a:rPr lang="en-GB" sz="1800" dirty="0">
                <a:solidFill>
                  <a:prstClr val="black"/>
                </a:solidFill>
              </a:rPr>
              <a:t> ARGE </a:t>
            </a:r>
            <a:r>
              <a:rPr lang="en-GB" sz="1800" dirty="0" err="1">
                <a:solidFill>
                  <a:prstClr val="black"/>
                </a:solidFill>
              </a:rPr>
              <a:t>hervorheben</a:t>
            </a:r>
            <a:endParaRPr lang="en-GB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DE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Jede Vorsitzführung soll ein Motto nennen und dieses in ihrer Vorsitzführung umsetzen</a:t>
            </a:r>
          </a:p>
          <a:p>
            <a:pPr algn="l"/>
            <a:endParaRPr lang="de-AT" sz="1800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- 8 -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sz="1050" b="1" dirty="0">
                <a:solidFill>
                  <a:srgbClr val="FFFFFF"/>
                </a:solidFill>
              </a:rPr>
              <a:t>Oktober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046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>
                <a:latin typeface="Arial Black" panose="020B0A04020102020204" pitchFamily="34" charset="0"/>
              </a:rPr>
              <a:t>     NEUAUSRICHTUNG DONAURAUM-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      AKTIVITÄTEN IN NIEDERÖSTERREICH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784976" cy="4896544"/>
          </a:xfrm>
        </p:spPr>
        <p:txBody>
          <a:bodyPr/>
          <a:lstStyle/>
          <a:p>
            <a:pPr marL="274638" algn="l"/>
            <a:r>
              <a:rPr lang="de-DE" sz="2000" b="1" dirty="0">
                <a:solidFill>
                  <a:prstClr val="black"/>
                </a:solidFill>
                <a:latin typeface="Arial Black" panose="020B0A04020102020204" pitchFamily="34" charset="0"/>
              </a:rPr>
              <a:t>Die ARGE Donauländer zukunftsfit machen</a:t>
            </a:r>
            <a:endParaRPr lang="de-AT" sz="2000" b="1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marL="274638" algn="l"/>
            <a:endParaRPr lang="de-AT" sz="2000" b="1" u="sng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marL="274638" algn="l"/>
            <a:r>
              <a:rPr lang="de-AT" sz="2000" b="1" u="sng" dirty="0">
                <a:latin typeface="Arial Black" panose="020B0A04020102020204" pitchFamily="34" charset="0"/>
              </a:rPr>
              <a:t>Weniger formal, besser sichtbar!</a:t>
            </a:r>
          </a:p>
          <a:p>
            <a:pPr marL="274638" algn="l"/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Generalsekretär als Verbindungsstelle zu anderen Netzwerken und zur EUSDR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Kooperation mit dem Rat der Donaustädte weiter vertiefen, Gremien verbinden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Professionalisierung der Öffentlichkeitsarbeit/des Außenauftritts, Nutzung relevanter Medienkontakte</a:t>
            </a:r>
            <a:r>
              <a:rPr lang="de-DE" sz="1800" dirty="0">
                <a:solidFill>
                  <a:prstClr val="black"/>
                </a:solidFill>
              </a:rPr>
              <a:t/>
            </a:r>
            <a:br>
              <a:rPr lang="de-DE" sz="1800" dirty="0">
                <a:solidFill>
                  <a:prstClr val="black"/>
                </a:solidFill>
              </a:rPr>
            </a:br>
            <a:endParaRPr lang="de-DE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de-AT" sz="1800" dirty="0">
                <a:solidFill>
                  <a:prstClr val="black"/>
                </a:solidFill>
              </a:rPr>
              <a:t>Eine neue Vision, wie beispielsweise eine stärkere Hinwendung zum Westschwarzmeerraum, könnte auch andere Regionen motivieren, sich wieder stärker in der ARGE DL zu </a:t>
            </a:r>
            <a:r>
              <a:rPr lang="de-AT" sz="1800" dirty="0" smtClean="0">
                <a:solidFill>
                  <a:prstClr val="black"/>
                </a:solidFill>
              </a:rPr>
              <a:t>engagieren.</a:t>
            </a: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- 9 -</a:t>
            </a:r>
            <a:r>
              <a:rPr lang="de-AT" b="1" dirty="0">
                <a:solidFill>
                  <a:srgbClr val="FFFFFF"/>
                </a:solidFill>
              </a:rPr>
              <a:t>	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b="1" dirty="0">
                <a:solidFill>
                  <a:srgbClr val="FFFFFF"/>
                </a:solidFill>
              </a:rPr>
              <a:t>	</a:t>
            </a:r>
            <a:r>
              <a:rPr lang="de-AT" sz="1050" b="1" dirty="0">
                <a:solidFill>
                  <a:srgbClr val="FFFFFF"/>
                </a:solidFill>
              </a:rPr>
              <a:t>Oktober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809954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392320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edit="true" text="Beilage zu TOP 5.1. Ergebnisse der Studie "/>
    <f:field ref="objsubject" par="" edit="true" text=""/>
    <f:field ref="objcreatedby" par="" text="Stierschneider, Regina"/>
    <f:field ref="objcreatedat" par="" text="05.10.2017 16:18:29"/>
    <f:field ref="objchangedby" par="" text="Stierschneider, Regina"/>
    <f:field ref="objmodifiedat" par="" text="09.10.2017 10:21:42"/>
    <f:field ref="doc_FSCFOLIO_1_1001_FieldDocumentNumber" par="" text=""/>
    <f:field ref="doc_FSCFOLIO_1_1001_FieldSubject" par="" edit="true" text=""/>
    <f:field ref="FSCFOLIO_1_1001_FieldCurrentUser" par="" text="Regina Stierschneider"/>
    <f:field ref="CCAPRECONFIG_15_1001_Objektname" par="" edit="true" text="Beilage zu TOP 5.1. Ergebnisse der Studie "/>
    <f:field ref="CCAPRECONFIG_15_1001_Objektname" par="" edit="true" text="Beilage zu TOP 5.1. Ergebnisse der Studie "/>
  </f:record>
  <f:display par="" text="...">
    <f:field ref="FSCFOLIO_1_1001_FieldCurrentUser" text="Aktueller Benutzer"/>
    <f:field ref="objcreatedat" text="Erzeugt am/um"/>
    <f:field ref="objcreatedby" text="Erzeugt von"/>
    <f:field ref="objsubject" text="FSC Betreff"/>
    <f:field ref="objmodifiedat" text="Letzte Änderung am/um"/>
    <f:field ref="objchangedby" text="Letzte Änderung von"/>
    <f:field ref="objname" text="Name"/>
    <f:field ref="CCAPRECONFIG_15_1001_Objektname" text="Objektname"/>
  </f:display>
  <f:display par="" text="Serienbrief">
    <f:field ref="doc_FSCFOLIO_1_1001_FieldSubject" text="Betreff"/>
    <f:field ref="doc_FSCFOLIO_1_1001_FieldDocumentNumber" text="Dokument Nummer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</Words>
  <Application>Microsoft Office PowerPoint</Application>
  <PresentationFormat>Bildschirmpräsentation (4:3)</PresentationFormat>
  <Paragraphs>118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Standarddesign</vt:lpstr>
      <vt:lpstr>  NEUAUSRICHTUNG DONAURAUM-    AKTIVITÄTEN IN NIEDERÖSTERREICH</vt:lpstr>
      <vt:lpstr>      NEUAUSRICHTUNG DONAURAUM-        AKTIVITÄTEN IN NIEDERÖSTERREICH</vt:lpstr>
      <vt:lpstr>   NEUAUSRICHTUNG DONAURAUM-      AKTIVITÄTEN IN NIEDERÖSTERREICH</vt:lpstr>
      <vt:lpstr>     NEUAUSRICHTUNG DONAURAUM-       AKTIVITÄTEN IN NIEDERÖSTERREICH</vt:lpstr>
      <vt:lpstr>     NEUAUSRICHTUNG DONAURAUM-      AKTIVITÄTEN IN NIEDERÖSTERREICH</vt:lpstr>
      <vt:lpstr>      NEUAUSRICHTUNG DONAURAUM-          AKTIVITÄTEN IN NIEDERÖSTERREICH</vt:lpstr>
      <vt:lpstr>   NEUAUSRICHTUNG DONAURAUM-       AKTIVITÄTEN IN NIEDERÖSTERREICH</vt:lpstr>
      <vt:lpstr>     NEUAUSRICHTUNG DONAURAUM-        AKTIVITÄTEN IN NIEDERÖSTERREICH</vt:lpstr>
      <vt:lpstr>     NEUAUSRICHTUNG DONAURAUM-        AKTIVITÄTEN IN NIEDERÖSTERREICH</vt:lpstr>
    </vt:vector>
  </TitlesOfParts>
  <Company>Amt der NÖ Landesregierung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Ortner Simon (LAD1-IP))</dc:creator>
  <cp:lastModifiedBy>stierschneider regina</cp:lastModifiedBy>
  <cp:revision>72</cp:revision>
  <cp:lastPrinted>2017-09-26T12:03:54Z</cp:lastPrinted>
  <dcterms:created xsi:type="dcterms:W3CDTF">2016-10-11T07:47:29Z</dcterms:created>
  <dcterms:modified xsi:type="dcterms:W3CDTF">2017-10-09T08:21:41Z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FSCLAKIS@15.1000:Abgeschlossen" pid="2" fmtid="{D5CDD505-2E9C-101B-9397-08002B2CF9AE}">
    <vt:lpwstr/>
  </property>
  <property name="FSC#FSCLAKIS@15.1000:Abgezeichnet_am" pid="3" fmtid="{D5CDD505-2E9C-101B-9397-08002B2CF9AE}">
    <vt:lpwstr/>
  </property>
  <property name="FSC#FSCLAKIS@15.1000:Abgezeichnet_von" pid="4" fmtid="{D5CDD505-2E9C-101B-9397-08002B2CF9AE}">
    <vt:lpwstr/>
  </property>
  <property name="FSC#FSCLAKIS@15.1000:Abgezeichnet2_am" pid="5" fmtid="{D5CDD505-2E9C-101B-9397-08002B2CF9AE}">
    <vt:lpwstr/>
  </property>
  <property name="FSC#FSCLAKIS@15.1000:Abgezeichnet2_von" pid="6" fmtid="{D5CDD505-2E9C-101B-9397-08002B2CF9AE}">
    <vt:lpwstr/>
  </property>
  <property name="FSC#FSCLAKIS@15.1000:Abschriftsklausel" pid="7" fmtid="{D5CDD505-2E9C-101B-9397-08002B2CF9AE}">
    <vt:lpwstr/>
  </property>
  <property name="FSC#FSCLAKIS@15.1000:AktBetreff" pid="8" fmtid="{D5CDD505-2E9C-101B-9397-08002B2CF9AE}">
    <vt:lpwstr>Sitzung der AG der Leitenden Beamten und Konferenz der Regierungschefs</vt:lpwstr>
  </property>
  <property name="FSC#FSCLAKIS@15.1000:Bearbeiter_Tit_NN" pid="9" fmtid="{D5CDD505-2E9C-101B-9397-08002B2CF9AE}">
    <vt:lpwstr>Mag. Dr. Ortner</vt:lpwstr>
  </property>
  <property name="FSC#FSCLAKIS@15.1000:Bearbeiter_Tit_VN_NN" pid="10" fmtid="{D5CDD505-2E9C-101B-9397-08002B2CF9AE}">
    <vt:lpwstr>Mag. Dr. Simon Ortner</vt:lpwstr>
  </property>
  <property name="FSC#FSCLAKIS@15.1000:Beilagen" pid="11" fmtid="{D5CDD505-2E9C-101B-9397-08002B2CF9AE}">
    <vt:lpwstr/>
  </property>
  <property name="FSC#FSCLAKIS@15.1000:Betreff" pid="12" fmtid="{D5CDD505-2E9C-101B-9397-08002B2CF9AE}">
    <vt:lpwstr>ARGE DL, Gemeinsame Tagung - 27. SdLB und 24. KdRC, 12. Oktober 2017, Kreis Trnava (SK)</vt:lpwstr>
  </property>
  <property name="FSC#FSCLAKIS@15.1000:Bezug" pid="13" fmtid="{D5CDD505-2E9C-101B-9397-08002B2CF9AE}">
    <vt:lpwstr/>
  </property>
  <property name="FSC#FSCLAKIS@15.1000:DW_Bearbeiter" pid="14" fmtid="{D5CDD505-2E9C-101B-9397-08002B2CF9AE}">
    <vt:lpwstr>17500</vt:lpwstr>
  </property>
  <property name="FSC#FSCLAKIS@15.1000:DW_Eigentuemer_Zuschrift" pid="15" fmtid="{D5CDD505-2E9C-101B-9397-08002B2CF9AE}">
    <vt:lpwstr/>
  </property>
  <property name="FSC#FSCLAKIS@15.1000:Geschlecht_Bearbeiter" pid="16" fmtid="{D5CDD505-2E9C-101B-9397-08002B2CF9AE}">
    <vt:lpwstr>Männlich</vt:lpwstr>
  </property>
  <property name="FSC#FSCLAKIS@15.1000:Geschlecht_Eigentuemer_Zuschrift" pid="17" fmtid="{D5CDD505-2E9C-101B-9397-08002B2CF9AE}">
    <vt:lpwstr/>
  </property>
  <property name="FSC#FSCLAKIS@15.1000:Eigentuemer_Zuschrift_Tit_NN" pid="18" fmtid="{D5CDD505-2E9C-101B-9397-08002B2CF9AE}">
    <vt:lpwstr/>
  </property>
  <property name="FSC#FSCLAKIS@15.1000:Eigentuemer_Zuschrift_Tit_VN_NN" pid="19" fmtid="{D5CDD505-2E9C-101B-9397-08002B2CF9AE}">
    <vt:lpwstr/>
  </property>
  <property name="FSC#FSCLAKIS@15.1000:Erzeugt_am" pid="20" fmtid="{D5CDD505-2E9C-101B-9397-08002B2CF9AE}">
    <vt:lpwstr>05.10.2017</vt:lpwstr>
  </property>
  <property name="FSC#FSCLAKIS@15.1000:Fertigungsklausel" pid="21" fmtid="{D5CDD505-2E9C-101B-9397-08002B2CF9AE}">
    <vt:lpwstr/>
  </property>
  <property name="FSC#FSCLAKIS@15.1000:Fertigungsklausel2" pid="22" fmtid="{D5CDD505-2E9C-101B-9397-08002B2CF9AE}">
    <vt:lpwstr/>
  </property>
  <property name="FSC#FSCLAKIS@15.1000:Kennzeichen" pid="23" fmtid="{D5CDD505-2E9C-101B-9397-08002B2CF9AE}">
    <vt:lpwstr>LAD1-IE-ED-4/045-2017</vt:lpwstr>
  </property>
  <property name="FSC#FSCLAKIS@15.1000:Objektname" pid="24" fmtid="{D5CDD505-2E9C-101B-9397-08002B2CF9AE}">
    <vt:lpwstr>Beilage zu TOP 5.1. Ergebnisse der Studie </vt:lpwstr>
  </property>
  <property name="FSC#FSCLAKIS@15.1000:RsabAbsender" pid="25" fmtid="{D5CDD505-2E9C-101B-9397-08002B2CF9AE}">
    <vt:lpwstr>Amt der NÖ Landesregierung_x000d__x000a_Abteilung Landesamtsdirektion_x000d__x000a_Landhausplatz 1_x000d__x000a_3109 St. Pölten</vt:lpwstr>
  </property>
  <property name="FSC#FSCLAKIS@15.1000:Text_nach_Fertigung" pid="26" fmtid="{D5CDD505-2E9C-101B-9397-08002B2CF9AE}">
    <vt:lpwstr/>
  </property>
  <property name="FSC#FSCLAKIS@15.1000:Unterschrieben_am" pid="27" fmtid="{D5CDD505-2E9C-101B-9397-08002B2CF9AE}">
    <vt:lpwstr/>
  </property>
  <property name="FSC#FSCLAKIS@15.1000:Unterschrieben_von" pid="28" fmtid="{D5CDD505-2E9C-101B-9397-08002B2CF9AE}">
    <vt:lpwstr/>
  </property>
  <property name="FSC#FSCLAKIS@15.1000:Unterschrieben2_am" pid="29" fmtid="{D5CDD505-2E9C-101B-9397-08002B2CF9AE}">
    <vt:lpwstr/>
  </property>
  <property name="FSC#FSCLAKIS@15.1000:Unterschrieben2_von" pid="30" fmtid="{D5CDD505-2E9C-101B-9397-08002B2CF9AE}">
    <vt:lpwstr/>
  </property>
  <property name="FSC#FSCLAKIS@15.1000:Unterschrieben_von_Tit_VN_NN_gsp" pid="31" fmtid="{D5CDD505-2E9C-101B-9397-08002B2CF9AE}">
    <vt:lpwstr/>
  </property>
  <property name="FSC#FSCLAKIS@15.1000:Unterschrieben_von_Tit_VN_NN_ng" pid="32" fmtid="{D5CDD505-2E9C-101B-9397-08002B2CF9AE}">
    <vt:lpwstr/>
  </property>
  <property name="FSC#FSCLAKIS@15.1000:Gesperrt_Bearbeiter" pid="33" fmtid="{D5CDD505-2E9C-101B-9397-08002B2CF9AE}">
    <vt:lpwstr>Mag. Dr. O r t n e r</vt:lpwstr>
  </property>
  <property name="FSC#FSCLAKIS@15.1000:Systemaenderungszeitpunkt" pid="34" fmtid="{D5CDD505-2E9C-101B-9397-08002B2CF9AE}">
    <vt:lpwstr>9. Oktober 2017</vt:lpwstr>
  </property>
  <property name="FSC#FSCLAKIS@15.1000:Eingangsdatum_ON" pid="35" fmtid="{D5CDD505-2E9C-101B-9397-08002B2CF9AE}">
    <vt:lpwstr/>
  </property>
  <property name="FSC#FSCLAKIS@15.1000:Frist_ON" pid="36" fmtid="{D5CDD505-2E9C-101B-9397-08002B2CF9AE}">
    <vt:lpwstr/>
  </property>
  <property name="FSC#FSCLAKIS@15.1000:Anmerkung_ON" pid="37" fmtid="{D5CDD505-2E9C-101B-9397-08002B2CF9AE}">
    <vt:lpwstr/>
  </property>
  <property name="FSC#FSCLAKIS@15.1000:Inhalt_ON" pid="38" fmtid="{D5CDD505-2E9C-101B-9397-08002B2CF9AE}">
    <vt:lpwstr/>
  </property>
  <property name="FSC#FSCLAKIS@15.1000:Hinweis_ON" pid="39" fmtid="{D5CDD505-2E9C-101B-9397-08002B2CF9AE}">
    <vt:lpwstr/>
  </property>
  <property name="FSC#FSCLAKIS@15.1000:Erledigung_ON" pid="40" fmtid="{D5CDD505-2E9C-101B-9397-08002B2CF9AE}">
    <vt:lpwstr/>
  </property>
  <property name="FSC#FSCLAKIS@15.1000:DVR" pid="41" fmtid="{D5CDD505-2E9C-101B-9397-08002B2CF9AE}">
    <vt:lpwstr>0059986</vt:lpwstr>
  </property>
  <property name="FSC#FSCLAKIS@15.1000:Eigentuemer_Objekt_Tit_VN_NN" pid="42" fmtid="{D5CDD505-2E9C-101B-9397-08002B2CF9AE}">
    <vt:lpwstr>Regina Stierschneider</vt:lpwstr>
  </property>
  <property name="FSC#FSCLAKIS@15.1000:DW_Eigentuemer_Objekt" pid="43" fmtid="{D5CDD505-2E9C-101B-9397-08002B2CF9AE}">
    <vt:lpwstr>13779</vt:lpwstr>
  </property>
  <property name="FSC#NOELLAKISFORMSPROP@1000.8803:xmldata3" pid="44" fmtid="{D5CDD505-2E9C-101B-9397-08002B2CF9AE}">
    <vt:lpwstr>keine Verkäufer</vt:lpwstr>
  </property>
  <property name="FSC#NOELLAKISFORMSPROP@1000.8803:xmldata3n" pid="45" fmtid="{D5CDD505-2E9C-101B-9397-08002B2CF9AE}">
    <vt:lpwstr>TEXT: LEER (!)</vt:lpwstr>
  </property>
  <property name="FSC#NOELLAKISFORMSPROP@1000.8803:xmldata10" pid="46" fmtid="{D5CDD505-2E9C-101B-9397-08002B2CF9AE}">
    <vt:lpwstr>keine Käufer</vt:lpwstr>
  </property>
  <property name="FSC#NOELLAKISFORMSPROP@1000.8803:xmldata10n" pid="47" fmtid="{D5CDD505-2E9C-101B-9397-08002B2CF9AE}">
    <vt:lpwstr>TEXT: LEER (!)</vt:lpwstr>
  </property>
  <property name="FSC#NOELLAKISFORMSPROP@1000.8803:xmldata100" pid="48" fmtid="{D5CDD505-2E9C-101B-9397-08002B2CF9AE}">
    <vt:lpwstr>kein Rechtsgeschäft</vt:lpwstr>
  </property>
  <property name="FSC#NOELLAKISFORMSPROP@1000.8803:xmldata100n" pid="49" fmtid="{D5CDD505-2E9C-101B-9397-08002B2CF9AE}">
    <vt:lpwstr>kein Rechtsgeschäft</vt:lpwstr>
  </property>
  <property name="FSC#NOELLAKISFORMSPROP@1000.8803:xmldata101" pid="50" fmtid="{D5CDD505-2E9C-101B-9397-08002B2CF9AE}">
    <vt:lpwstr>kein Datum</vt:lpwstr>
  </property>
  <property name="FSC#NOELLAKISFORMSPROP@1000.8803:xmldata101n" pid="51" fmtid="{D5CDD505-2E9C-101B-9397-08002B2CF9AE}">
    <vt:lpwstr>kein Datum</vt:lpwstr>
  </property>
  <property name="FSC#NOELLAKISFORMSPROP@1000.8803:xmldata102" pid="52" fmtid="{D5CDD505-2E9C-101B-9397-08002B2CF9AE}">
    <vt:lpwstr>Keine Aktenzahl des Rechtsgeschäfts erfasst</vt:lpwstr>
  </property>
  <property name="FSC#NOELLAKISFORMSPROP@1000.8803:xmldata102n" pid="53" fmtid="{D5CDD505-2E9C-101B-9397-08002B2CF9AE}">
    <vt:lpwstr>Keine Aktenzahl des Rechtsgeschäfts erfasst</vt:lpwstr>
  </property>
  <property name="FSC#NOELLAKISFORMSPROP@1000.8803:xmldata20" pid="54" fmtid="{D5CDD505-2E9C-101B-9397-08002B2CF9AE}">
    <vt:lpwstr>keine Grundstücke</vt:lpwstr>
  </property>
  <property name="FSC#NOELLAKISFORMSPROP@1000.8803:xmldata20n" pid="55" fmtid="{D5CDD505-2E9C-101B-9397-08002B2CF9AE}">
    <vt:lpwstr>TEXT: LEER (!)</vt:lpwstr>
  </property>
  <property name="FSC#NOELLAKISFORMSPROP@1000.8803:xmldata103" pid="56" fmtid="{D5CDD505-2E9C-101B-9397-08002B2CF9AE}">
    <vt:lpwstr>Kein Zuschlag - Gericht erfasst</vt:lpwstr>
  </property>
  <property name="FSC#NOELLAKISFORMSPROP@1000.8803:xmldata103n" pid="57" fmtid="{D5CDD505-2E9C-101B-9397-08002B2CF9AE}">
    <vt:lpwstr/>
  </property>
  <property name="FSC#NOELLAKISFORMSPROP@1000.8803:xmldata104" pid="58" fmtid="{D5CDD505-2E9C-101B-9397-08002B2CF9AE}">
    <vt:lpwstr>Kein Zuschlag - Datum erfasst</vt:lpwstr>
  </property>
  <property name="FSC#NOELLAKISFORMSPROP@1000.8803:xmldata104n" pid="59" fmtid="{D5CDD505-2E9C-101B-9397-08002B2CF9AE}">
    <vt:lpwstr>Kein Zuschlag - Datum erfasst</vt:lpwstr>
  </property>
  <property name="FSC#NOELLAKISFORMSPROP@1000.8803:xmldata105" pid="60" fmtid="{D5CDD505-2E9C-101B-9397-08002B2CF9AE}">
    <vt:lpwstr>Kein Zuschlag - Zahl erfasst</vt:lpwstr>
  </property>
  <property name="FSC#NOELLAKISFORMSPROP@1000.8803:xmldata105n" pid="61" fmtid="{D5CDD505-2E9C-101B-9397-08002B2CF9AE}">
    <vt:lpwstr>Kein Zuschlag - Zahl erfasst</vt:lpwstr>
  </property>
  <property name="FSC#NOELLAKISFORMSPROP@1000.8803:xmldata30" pid="62" fmtid="{D5CDD505-2E9C-101B-9397-08002B2CF9AE}">
    <vt:lpwstr>Kein Vertreter erfasst</vt:lpwstr>
  </property>
  <property name="FSC#NOELLAKISFORMSPROP@1000.8803:xmldata30n" pid="63" fmtid="{D5CDD505-2E9C-101B-9397-08002B2CF9AE}">
    <vt:lpwstr>Kein Vertreter erfasst</vt:lpwstr>
  </property>
  <property name="FSC#NOELLAKISFORMSPROP@1000.8803:xmldataVertrEnt" pid="64" fmtid="{D5CDD505-2E9C-101B-9397-08002B2CF9AE}">
    <vt:lpwstr>Kein Vertreter erfasst</vt:lpwstr>
  </property>
  <property name="FSC#NOELLAKISFORMSPROP@1000.8803:xmldataVertrEntn" pid="65" fmtid="{D5CDD505-2E9C-101B-9397-08002B2CF9AE}">
    <vt:lpwstr>Kein Vertreter erfasst</vt:lpwstr>
  </property>
  <property name="FSC#NOELLAKISFORMSPROP@1000.8803:xmldataGrundstEnt" pid="66" fmtid="{D5CDD505-2E9C-101B-9397-08002B2CF9AE}">
    <vt:lpwstr>keine Grundstücke</vt:lpwstr>
  </property>
  <property name="FSC#NOELLAKISFORMSPROP@1000.8803:xmldataGrundstEntn" pid="67" fmtid="{D5CDD505-2E9C-101B-9397-08002B2CF9AE}">
    <vt:lpwstr>TEXT: LEER (!)</vt:lpwstr>
  </property>
  <property name="FSC#NOELLAKISFORMSPROP@1000.8803:xmldataGVAVerk" pid="68" fmtid="{D5CDD505-2E9C-101B-9397-08002B2CF9AE}">
    <vt:lpwstr>keine Verkäufer</vt:lpwstr>
  </property>
  <property name="FSC#NOELLAKISFORMSPROP@1000.8803:xmldataGVAVerkn" pid="69" fmtid="{D5CDD505-2E9C-101B-9397-08002B2CF9AE}">
    <vt:lpwstr>TEXT: LEER (!)</vt:lpwstr>
  </property>
  <property name="FSC#NOELLAKISFORMSPROP@1000.8803:xmldataGVAKaeufer" pid="70" fmtid="{D5CDD505-2E9C-101B-9397-08002B2CF9AE}">
    <vt:lpwstr>keine Käufer</vt:lpwstr>
  </property>
  <property name="FSC#NOELLAKISFORMSPROP@1000.8803:xmldataGVAKaeufern" pid="71" fmtid="{D5CDD505-2E9C-101B-9397-08002B2CF9AE}">
    <vt:lpwstr>TEXT: LEER (!)</vt:lpwstr>
  </property>
  <property name="FSC#NOELLAKISFORMSPROP@1000.8803:xmldataGVARechtsgesch" pid="72" fmtid="{D5CDD505-2E9C-101B-9397-08002B2CF9AE}">
    <vt:lpwstr>kein Rechtsgeschäft</vt:lpwstr>
  </property>
  <property name="FSC#NOELLAKISFORMSPROP@1000.8803:xmldataGVARechtsgeschn" pid="73" fmtid="{D5CDD505-2E9C-101B-9397-08002B2CF9AE}">
    <vt:lpwstr>kein Rechtsgeschäft</vt:lpwstr>
  </property>
  <property name="FSC#NOELLAKISFORMSPROP@1000.8803:xmldataGVA_RG_dat" pid="74" fmtid="{D5CDD505-2E9C-101B-9397-08002B2CF9AE}">
    <vt:lpwstr>kein Datum</vt:lpwstr>
  </property>
  <property name="FSC#NOELLAKISFORMSPROP@1000.8803:xmldataGVA_RG_datn" pid="75" fmtid="{D5CDD505-2E9C-101B-9397-08002B2CF9AE}">
    <vt:lpwstr>kein Datum</vt:lpwstr>
  </property>
  <property name="FSC#NOELLAKISFORMSPROP@1000.8803:xmldata_RG_Zahl_GVA" pid="76" fmtid="{D5CDD505-2E9C-101B-9397-08002B2CF9AE}">
    <vt:lpwstr>Keine Aktenzahl des Rechtsgeschäfts erfasst</vt:lpwstr>
  </property>
  <property name="FSC#NOELLAKISFORMSPROP@1000.8803:xmldata_RG_Zahl_GVAn" pid="77" fmtid="{D5CDD505-2E9C-101B-9397-08002B2CF9AE}">
    <vt:lpwstr>Keine Aktenzahl des Rechtsgeschäfts erfasst</vt:lpwstr>
  </property>
  <property name="FSC#NOELLAKISFORMSPROP@1000.8803:xmldata_grundstueck_GVA" pid="78" fmtid="{D5CDD505-2E9C-101B-9397-08002B2CF9AE}">
    <vt:lpwstr>keine Grundstücke</vt:lpwstr>
  </property>
  <property name="FSC#NOELLAKISFORMSPROP@1000.8803:xmldata_grundstueck_GVAn" pid="79" fmtid="{D5CDD505-2E9C-101B-9397-08002B2CF9AE}">
    <vt:lpwstr>TEXT: LEER (!)</vt:lpwstr>
  </property>
  <property name="FSC#NOELLAKISFORMSPROP@1000.8803:xmldataZuschlagGVA" pid="80" fmtid="{D5CDD505-2E9C-101B-9397-08002B2CF9AE}">
    <vt:lpwstr>Kein Zuschlag - Gericht erfasst</vt:lpwstr>
  </property>
  <property name="FSC#NOELLAKISFORMSPROP@1000.8803:xmldataZuschlagGVAn" pid="81" fmtid="{D5CDD505-2E9C-101B-9397-08002B2CF9AE}">
    <vt:lpwstr/>
  </property>
  <property name="FSC#NOELLAKISFORMSPROP@1000.8803:xmldata_ZuDat_GVA" pid="82" fmtid="{D5CDD505-2E9C-101B-9397-08002B2CF9AE}">
    <vt:lpwstr>Kein Zuschlag - Datum erfasst</vt:lpwstr>
  </property>
  <property name="FSC#NOELLAKISFORMSPROP@1000.8803:xmldata_ZuDat_GVAn" pid="83" fmtid="{D5CDD505-2E9C-101B-9397-08002B2CF9AE}">
    <vt:lpwstr>Kein Zuschlag - Datum erfasst</vt:lpwstr>
  </property>
  <property name="FSC#NOELLAKISFORMSPROP@1000.8803:xmldata_ZuZahl_GVA" pid="84" fmtid="{D5CDD505-2E9C-101B-9397-08002B2CF9AE}">
    <vt:lpwstr>Kein Zuschlag - Zahl erfasst</vt:lpwstr>
  </property>
  <property name="FSC#NOELLAKISFORMSPROP@1000.8803:xmldata_ZuZahl_GVAn" pid="85" fmtid="{D5CDD505-2E9C-101B-9397-08002B2CF9AE}">
    <vt:lpwstr>Kein Zuschlag - Zahl erfasst</vt:lpwstr>
  </property>
  <property name="FSC#NOELLAKISFORMSPROP@1000.8803:xmldata_Vertreter_GVA" pid="86" fmtid="{D5CDD505-2E9C-101B-9397-08002B2CF9AE}">
    <vt:lpwstr>Kein Vertreter erfasst</vt:lpwstr>
  </property>
  <property name="FSC#NOELLAKISFORMSPROP@1000.8803:xmldata_Vertreter_GVAn" pid="87" fmtid="{D5CDD505-2E9C-101B-9397-08002B2CF9AE}">
    <vt:lpwstr>Kein Vertreter erfasst</vt:lpwstr>
  </property>
  <property name="FSC#COOSYSTEM@1.1:Container" pid="88" fmtid="{D5CDD505-2E9C-101B-9397-08002B2CF9AE}">
    <vt:lpwstr>COO.1000.8802.49.10007348</vt:lpwstr>
  </property>
  <property name="FSC#COOELAK@1.1001:Subject" pid="89" fmtid="{D5CDD505-2E9C-101B-9397-08002B2CF9AE}">
    <vt:lpwstr>Sitzung der AG der Leitenden Beamten und Konferenz der Regierungschefs</vt:lpwstr>
  </property>
  <property name="FSC#COOELAK@1.1001:FileReference" pid="90" fmtid="{D5CDD505-2E9C-101B-9397-08002B2CF9AE}">
    <vt:lpwstr>LAD1-IP-ED-4-2011</vt:lpwstr>
  </property>
  <property name="FSC#COOELAK@1.1001:FileRefYear" pid="91" fmtid="{D5CDD505-2E9C-101B-9397-08002B2CF9AE}">
    <vt:lpwstr>2011</vt:lpwstr>
  </property>
  <property name="FSC#COOELAK@1.1001:FileRefOrdinal" pid="92" fmtid="{D5CDD505-2E9C-101B-9397-08002B2CF9AE}">
    <vt:lpwstr>4</vt:lpwstr>
  </property>
  <property name="FSC#COOELAK@1.1001:FileRefOU" pid="93" fmtid="{D5CDD505-2E9C-101B-9397-08002B2CF9AE}">
    <vt:lpwstr>LAD1</vt:lpwstr>
  </property>
  <property name="FSC#COOELAK@1.1001:Organization" pid="94" fmtid="{D5CDD505-2E9C-101B-9397-08002B2CF9AE}">
    <vt:lpwstr/>
  </property>
  <property name="FSC#COOELAK@1.1001:Owner" pid="95" fmtid="{D5CDD505-2E9C-101B-9397-08002B2CF9AE}">
    <vt:lpwstr>Stierschneider Regina</vt:lpwstr>
  </property>
  <property name="FSC#COOELAK@1.1001:OwnerExtension" pid="96" fmtid="{D5CDD505-2E9C-101B-9397-08002B2CF9AE}">
    <vt:lpwstr>13779</vt:lpwstr>
  </property>
  <property name="FSC#COOELAK@1.1001:OwnerFaxExtension" pid="97" fmtid="{D5CDD505-2E9C-101B-9397-08002B2CF9AE}">
    <vt:lpwstr/>
  </property>
  <property name="FSC#COOELAK@1.1001:DispatchedBy" pid="98" fmtid="{D5CDD505-2E9C-101B-9397-08002B2CF9AE}">
    <vt:lpwstr/>
  </property>
  <property name="FSC#COOELAK@1.1001:DispatchedAt" pid="99" fmtid="{D5CDD505-2E9C-101B-9397-08002B2CF9AE}">
    <vt:lpwstr/>
  </property>
  <property name="FSC#COOELAK@1.1001:ApprovedBy" pid="100" fmtid="{D5CDD505-2E9C-101B-9397-08002B2CF9AE}">
    <vt:lpwstr/>
  </property>
  <property name="FSC#COOELAK@1.1001:ApprovedAt" pid="101" fmtid="{D5CDD505-2E9C-101B-9397-08002B2CF9AE}">
    <vt:lpwstr/>
  </property>
  <property name="FSC#COOELAK@1.1001:Department" pid="102" fmtid="{D5CDD505-2E9C-101B-9397-08002B2CF9AE}">
    <vt:lpwstr>LAD1-IE (Abteilung Landesamtsdirektion / Internationale und Europäische Angelegenheiten)</vt:lpwstr>
  </property>
  <property name="FSC#COOELAK@1.1001:CreatedAt" pid="103" fmtid="{D5CDD505-2E9C-101B-9397-08002B2CF9AE}">
    <vt:lpwstr>05.10.2017</vt:lpwstr>
  </property>
  <property name="FSC#COOELAK@1.1001:OU" pid="104" fmtid="{D5CDD505-2E9C-101B-9397-08002B2CF9AE}">
    <vt:lpwstr>LAD1-IE (Abteilung Landesamtsdirektion / Internationale und Europäische Angelegenheiten)</vt:lpwstr>
  </property>
  <property name="FSC#COOELAK@1.1001:Priority" pid="105" fmtid="{D5CDD505-2E9C-101B-9397-08002B2CF9AE}">
    <vt:lpwstr> ()</vt:lpwstr>
  </property>
  <property name="FSC#COOELAK@1.1001:ObjBarCode" pid="106" fmtid="{D5CDD505-2E9C-101B-9397-08002B2CF9AE}">
    <vt:lpwstr>*COO.1000.8802.49.10007348*</vt:lpwstr>
  </property>
  <property name="FSC#COOELAK@1.1001:RefBarCode" pid="107" fmtid="{D5CDD505-2E9C-101B-9397-08002B2CF9AE}">
    <vt:lpwstr>*COO.1000.8802.2.6885256*</vt:lpwstr>
  </property>
  <property name="FSC#COOELAK@1.1001:FileRefBarCode" pid="108" fmtid="{D5CDD505-2E9C-101B-9397-08002B2CF9AE}">
    <vt:lpwstr>*LAD1-IP-ED-4-2011*</vt:lpwstr>
  </property>
  <property name="FSC#COOELAK@1.1001:ExternalRef" pid="109" fmtid="{D5CDD505-2E9C-101B-9397-08002B2CF9AE}">
    <vt:lpwstr/>
  </property>
  <property name="FSC#COOELAK@1.1001:IncomingNumber" pid="110" fmtid="{D5CDD505-2E9C-101B-9397-08002B2CF9AE}">
    <vt:lpwstr/>
  </property>
  <property name="FSC#COOELAK@1.1001:IncomingSubject" pid="111" fmtid="{D5CDD505-2E9C-101B-9397-08002B2CF9AE}">
    <vt:lpwstr/>
  </property>
  <property name="FSC#COOELAK@1.1001:ProcessResponsible" pid="112" fmtid="{D5CDD505-2E9C-101B-9397-08002B2CF9AE}">
    <vt:lpwstr/>
  </property>
  <property name="FSC#COOELAK@1.1001:ProcessResponsiblePhone" pid="113" fmtid="{D5CDD505-2E9C-101B-9397-08002B2CF9AE}">
    <vt:lpwstr/>
  </property>
  <property name="FSC#COOELAK@1.1001:ProcessResponsibleMail" pid="114" fmtid="{D5CDD505-2E9C-101B-9397-08002B2CF9AE}">
    <vt:lpwstr/>
  </property>
  <property name="FSC#COOELAK@1.1001:ProcessResponsibleFax" pid="115" fmtid="{D5CDD505-2E9C-101B-9397-08002B2CF9AE}">
    <vt:lpwstr/>
  </property>
  <property name="FSC#COOELAK@1.1001:ApproverFirstName" pid="116" fmtid="{D5CDD505-2E9C-101B-9397-08002B2CF9AE}">
    <vt:lpwstr/>
  </property>
  <property name="FSC#COOELAK@1.1001:ApproverSurName" pid="117" fmtid="{D5CDD505-2E9C-101B-9397-08002B2CF9AE}">
    <vt:lpwstr/>
  </property>
  <property name="FSC#COOELAK@1.1001:ApproverTitle" pid="118" fmtid="{D5CDD505-2E9C-101B-9397-08002B2CF9AE}">
    <vt:lpwstr/>
  </property>
  <property name="FSC#COOELAK@1.1001:ExternalDate" pid="119" fmtid="{D5CDD505-2E9C-101B-9397-08002B2CF9AE}">
    <vt:lpwstr/>
  </property>
  <property name="FSC#COOELAK@1.1001:SettlementApprovedAt" pid="120" fmtid="{D5CDD505-2E9C-101B-9397-08002B2CF9AE}">
    <vt:lpwstr/>
  </property>
  <property name="FSC#COOELAK@1.1001:BaseNumber" pid="121" fmtid="{D5CDD505-2E9C-101B-9397-08002B2CF9AE}">
    <vt:lpwstr>IE-ED</vt:lpwstr>
  </property>
  <property name="FSC#COOELAK@1.1001:CurrentUserRolePos" pid="122" fmtid="{D5CDD505-2E9C-101B-9397-08002B2CF9AE}">
    <vt:lpwstr>Sekretariat</vt:lpwstr>
  </property>
  <property name="FSC#COOELAK@1.1001:CurrentUserEmail" pid="123" fmtid="{D5CDD505-2E9C-101B-9397-08002B2CF9AE}">
    <vt:lpwstr>regina.stierschneider@noel.gv.at</vt:lpwstr>
  </property>
  <property name="FSC#ELAKGOV@1.1001:PersonalSubjGender" pid="124" fmtid="{D5CDD505-2E9C-101B-9397-08002B2CF9AE}">
    <vt:lpwstr/>
  </property>
  <property name="FSC#ELAKGOV@1.1001:PersonalSubjFirstName" pid="125" fmtid="{D5CDD505-2E9C-101B-9397-08002B2CF9AE}">
    <vt:lpwstr/>
  </property>
  <property name="FSC#ELAKGOV@1.1001:PersonalSubjSurName" pid="126" fmtid="{D5CDD505-2E9C-101B-9397-08002B2CF9AE}">
    <vt:lpwstr/>
  </property>
  <property name="FSC#ELAKGOV@1.1001:PersonalSubjSalutation" pid="127" fmtid="{D5CDD505-2E9C-101B-9397-08002B2CF9AE}">
    <vt:lpwstr/>
  </property>
  <property name="FSC#ELAKGOV@1.1001:PersonalSubjAddress" pid="128" fmtid="{D5CDD505-2E9C-101B-9397-08002B2CF9AE}">
    <vt:lpwstr/>
  </property>
  <property name="FSC#ATSTATECFG@1.1001:Office" pid="129" fmtid="{D5CDD505-2E9C-101B-9397-08002B2CF9AE}">
    <vt:lpwstr/>
  </property>
  <property name="FSC#ATSTATECFG@1.1001:Agent" pid="130" fmtid="{D5CDD505-2E9C-101B-9397-08002B2CF9AE}">
    <vt:lpwstr>Mag. Dr. Simon Ortner</vt:lpwstr>
  </property>
  <property name="FSC#ATSTATECFG@1.1001:AgentPhone" pid="131" fmtid="{D5CDD505-2E9C-101B-9397-08002B2CF9AE}">
    <vt:lpwstr>17500</vt:lpwstr>
  </property>
  <property name="FSC#ATSTATECFG@1.1001:DepartmentFax" pid="132" fmtid="{D5CDD505-2E9C-101B-9397-08002B2CF9AE}">
    <vt:lpwstr/>
  </property>
  <property name="FSC#ATSTATECFG@1.1001:DepartmentEMail" pid="133" fmtid="{D5CDD505-2E9C-101B-9397-08002B2CF9AE}">
    <vt:lpwstr>post.lad1@noel.gv.at</vt:lpwstr>
  </property>
  <property name="FSC#ATSTATECFG@1.1001:SubfileDate" pid="134" fmtid="{D5CDD505-2E9C-101B-9397-08002B2CF9AE}">
    <vt:lpwstr>03.08.2017</vt:lpwstr>
  </property>
  <property name="FSC#ATSTATECFG@1.1001:SubfileSubject" pid="135" fmtid="{D5CDD505-2E9C-101B-9397-08002B2CF9AE}">
    <vt:lpwstr/>
  </property>
  <property name="FSC#ATSTATECFG@1.1001:DepartmentZipCode" pid="136" fmtid="{D5CDD505-2E9C-101B-9397-08002B2CF9AE}">
    <vt:lpwstr/>
  </property>
  <property name="FSC#ATSTATECFG@1.1001:DepartmentCountry" pid="137" fmtid="{D5CDD505-2E9C-101B-9397-08002B2CF9AE}">
    <vt:lpwstr/>
  </property>
  <property name="FSC#ATSTATECFG@1.1001:DepartmentCity" pid="138" fmtid="{D5CDD505-2E9C-101B-9397-08002B2CF9AE}">
    <vt:lpwstr/>
  </property>
  <property name="FSC#ATSTATECFG@1.1001:DepartmentStreet" pid="139" fmtid="{D5CDD505-2E9C-101B-9397-08002B2CF9AE}">
    <vt:lpwstr/>
  </property>
  <property name="FSC#ATSTATECFG@1.1001:DepartmentDVR" pid="140" fmtid="{D5CDD505-2E9C-101B-9397-08002B2CF9AE}">
    <vt:lpwstr/>
  </property>
  <property name="FSC#ATSTATECFG@1.1001:DepartmentUID" pid="141" fmtid="{D5CDD505-2E9C-101B-9397-08002B2CF9AE}">
    <vt:lpwstr/>
  </property>
  <property name="FSC#ATSTATECFG@1.1001:SubfileReference" pid="142" fmtid="{D5CDD505-2E9C-101B-9397-08002B2CF9AE}">
    <vt:lpwstr>LAD1-IE-ED-4/045-2017</vt:lpwstr>
  </property>
  <property name="FSC#ATSTATECFG@1.1001:Clause" pid="143" fmtid="{D5CDD505-2E9C-101B-9397-08002B2CF9AE}">
    <vt:lpwstr/>
  </property>
  <property name="FSC#ATSTATECFG@1.1001:ExternalFile" pid="144" fmtid="{D5CDD505-2E9C-101B-9397-08002B2CF9AE}">
    <vt:lpwstr>Bezug: </vt:lpwstr>
  </property>
  <property name="FSC#ATSTATECFG@1.1001:ApprovedSignature" pid="145" fmtid="{D5CDD505-2E9C-101B-9397-08002B2CF9AE}">
    <vt:lpwstr/>
  </property>
  <property name="FSC#ATSTATECFG@1.1001:BankAccount" pid="146" fmtid="{D5CDD505-2E9C-101B-9397-08002B2CF9AE}">
    <vt:lpwstr/>
  </property>
  <property name="FSC#ATSTATECFG@1.1001:BankAccountOwner" pid="147" fmtid="{D5CDD505-2E9C-101B-9397-08002B2CF9AE}">
    <vt:lpwstr/>
  </property>
  <property name="FSC#ATSTATECFG@1.1001:BankInstitute" pid="148" fmtid="{D5CDD505-2E9C-101B-9397-08002B2CF9AE}">
    <vt:lpwstr/>
  </property>
  <property name="FSC#ATSTATECFG@1.1001:BankAccountID" pid="149" fmtid="{D5CDD505-2E9C-101B-9397-08002B2CF9AE}">
    <vt:lpwstr/>
  </property>
  <property name="FSC#ATSTATECFG@1.1001:BankAccountIBAN" pid="150" fmtid="{D5CDD505-2E9C-101B-9397-08002B2CF9AE}">
    <vt:lpwstr/>
  </property>
  <property name="FSC#ATSTATECFG@1.1001:BankAccountBIC" pid="151" fmtid="{D5CDD505-2E9C-101B-9397-08002B2CF9AE}">
    <vt:lpwstr/>
  </property>
  <property name="FSC#ATSTATECFG@1.1001:BankName" pid="152" fmtid="{D5CDD505-2E9C-101B-9397-08002B2CF9AE}">
    <vt:lpwstr/>
  </property>
  <property name="FSC#ATPRECONFIG@1.1001:ChargePreview" pid="153" fmtid="{D5CDD505-2E9C-101B-9397-08002B2CF9AE}">
    <vt:lpwstr/>
  </property>
  <property name="FSC#FSCFOLIO@1.1001:docpropproject" pid="154" fmtid="{D5CDD505-2E9C-101B-9397-08002B2CF9AE}">
    <vt:lpwstr/>
  </property>
</Properties>
</file>