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82"/>
  </p:notesMasterIdLst>
  <p:handoutMasterIdLst>
    <p:handoutMasterId r:id="rId83"/>
  </p:handoutMasterIdLst>
  <p:sldIdLst>
    <p:sldId id="256" r:id="rId3"/>
    <p:sldId id="343" r:id="rId4"/>
    <p:sldId id="344" r:id="rId5"/>
    <p:sldId id="326" r:id="rId6"/>
    <p:sldId id="327" r:id="rId7"/>
    <p:sldId id="328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8" r:id="rId16"/>
    <p:sldId id="339" r:id="rId17"/>
    <p:sldId id="351" r:id="rId18"/>
    <p:sldId id="337" r:id="rId19"/>
    <p:sldId id="340" r:id="rId20"/>
    <p:sldId id="341" r:id="rId21"/>
    <p:sldId id="345" r:id="rId22"/>
    <p:sldId id="300" r:id="rId23"/>
    <p:sldId id="258" r:id="rId24"/>
    <p:sldId id="259" r:id="rId25"/>
    <p:sldId id="260" r:id="rId26"/>
    <p:sldId id="262" r:id="rId27"/>
    <p:sldId id="263" r:id="rId28"/>
    <p:sldId id="264" r:id="rId29"/>
    <p:sldId id="265" r:id="rId30"/>
    <p:sldId id="266" r:id="rId31"/>
    <p:sldId id="267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318" r:id="rId42"/>
    <p:sldId id="350" r:id="rId43"/>
    <p:sldId id="319" r:id="rId44"/>
    <p:sldId id="278" r:id="rId45"/>
    <p:sldId id="302" r:id="rId46"/>
    <p:sldId id="279" r:id="rId47"/>
    <p:sldId id="281" r:id="rId48"/>
    <p:sldId id="346" r:id="rId49"/>
    <p:sldId id="284" r:id="rId50"/>
    <p:sldId id="282" r:id="rId51"/>
    <p:sldId id="285" r:id="rId52"/>
    <p:sldId id="286" r:id="rId53"/>
    <p:sldId id="287" r:id="rId54"/>
    <p:sldId id="288" r:id="rId55"/>
    <p:sldId id="320" r:id="rId56"/>
    <p:sldId id="289" r:id="rId57"/>
    <p:sldId id="290" r:id="rId58"/>
    <p:sldId id="291" r:id="rId59"/>
    <p:sldId id="292" r:id="rId60"/>
    <p:sldId id="347" r:id="rId61"/>
    <p:sldId id="293" r:id="rId62"/>
    <p:sldId id="294" r:id="rId63"/>
    <p:sldId id="295" r:id="rId64"/>
    <p:sldId id="296" r:id="rId65"/>
    <p:sldId id="297" r:id="rId66"/>
    <p:sldId id="348" r:id="rId67"/>
    <p:sldId id="312" r:id="rId68"/>
    <p:sldId id="313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4" r:id="rId77"/>
    <p:sldId id="315" r:id="rId78"/>
    <p:sldId id="316" r:id="rId79"/>
    <p:sldId id="349" r:id="rId80"/>
    <p:sldId id="317" r:id="rId81"/>
  </p:sldIdLst>
  <p:sldSz cx="12192000" cy="6858000"/>
  <p:notesSz cx="10091738" cy="69580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73086" cy="349109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16320" y="1"/>
            <a:ext cx="4373086" cy="349109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r">
              <a:defRPr sz="1300"/>
            </a:lvl1pPr>
          </a:lstStyle>
          <a:p>
            <a:fld id="{A549B9A1-F7FE-4E51-991C-A2D7F3F41A75}" type="datetimeFigureOut">
              <a:rPr lang="de-AT" smtClean="0"/>
              <a:t>02.10.2018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608906"/>
            <a:ext cx="4373086" cy="349108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16320" y="6608906"/>
            <a:ext cx="4373086" cy="349108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r">
              <a:defRPr sz="1300"/>
            </a:lvl1pPr>
          </a:lstStyle>
          <a:p>
            <a:fld id="{2837835C-1D13-4C58-996E-9FF32F8B02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122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72392" cy="348303"/>
          </a:xfrm>
          <a:prstGeom prst="rect">
            <a:avLst/>
          </a:prstGeom>
        </p:spPr>
        <p:txBody>
          <a:bodyPr vert="horz" lIns="92332" tIns="46166" rIns="92332" bIns="4616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16143" y="0"/>
            <a:ext cx="4373994" cy="348303"/>
          </a:xfrm>
          <a:prstGeom prst="rect">
            <a:avLst/>
          </a:prstGeom>
        </p:spPr>
        <p:txBody>
          <a:bodyPr vert="horz" lIns="92332" tIns="46166" rIns="92332" bIns="46166" rtlCol="0"/>
          <a:lstStyle>
            <a:lvl1pPr algn="r">
              <a:defRPr sz="1200"/>
            </a:lvl1pPr>
          </a:lstStyle>
          <a:p>
            <a:fld id="{69F48496-352E-4A3E-A5DE-73E1615FDED3}" type="datetimeFigureOut">
              <a:rPr lang="de-DE" smtClean="0"/>
              <a:t>02.10.2018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24150" y="520700"/>
            <a:ext cx="4643438" cy="2611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2" tIns="46166" rIns="92332" bIns="461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9014" y="3304856"/>
            <a:ext cx="8073711" cy="3131507"/>
          </a:xfrm>
          <a:prstGeom prst="rect">
            <a:avLst/>
          </a:prstGeom>
        </p:spPr>
        <p:txBody>
          <a:bodyPr vert="horz" lIns="92332" tIns="46166" rIns="92332" bIns="4616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608107"/>
            <a:ext cx="4372392" cy="348302"/>
          </a:xfrm>
          <a:prstGeom prst="rect">
            <a:avLst/>
          </a:prstGeom>
        </p:spPr>
        <p:txBody>
          <a:bodyPr vert="horz" lIns="92332" tIns="46166" rIns="92332" bIns="4616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16143" y="6608107"/>
            <a:ext cx="4373994" cy="348302"/>
          </a:xfrm>
          <a:prstGeom prst="rect">
            <a:avLst/>
          </a:prstGeom>
        </p:spPr>
        <p:txBody>
          <a:bodyPr vert="horz" lIns="92332" tIns="46166" rIns="92332" bIns="46166" rtlCol="0" anchor="b"/>
          <a:lstStyle>
            <a:lvl1pPr algn="r">
              <a:defRPr sz="1200"/>
            </a:lvl1pPr>
          </a:lstStyle>
          <a:p>
            <a:fld id="{E7BA4C15-039E-4B34-A718-5A29FF8B32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69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BAB2-193E-4129-AE10-32DB727414A8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036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D590-9BF5-4AAB-A23B-EB2A2D171848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99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8802-07A9-410D-B61B-882F1413B1ED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59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655-6577-416F-A340-A3CD042CEC92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689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BD79-7DFE-4526-B67B-74A7F7EBC261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606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7E0-FA83-416F-A46B-6D28B150782D}" type="datetime1">
              <a:rPr lang="de-AT" smtClean="0"/>
              <a:t>02.10.2018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017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EA-AA6C-4C34-8377-F3C2DE725551}" type="datetime1">
              <a:rPr lang="de-AT" smtClean="0"/>
              <a:t>02.10.2018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238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E234-B4C5-42CB-A89F-3FBFC2F98840}" type="datetime1">
              <a:rPr lang="de-AT" smtClean="0"/>
              <a:t>02.10.2018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703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52F7-5970-4F93-AF25-269CD9F4E56E}" type="datetime1">
              <a:rPr lang="de-AT" smtClean="0"/>
              <a:t>02.10.2018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045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8C67-8774-4FB3-870E-7F8D22B32C1E}" type="datetime1">
              <a:rPr lang="de-AT" smtClean="0"/>
              <a:t>02.10.2018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72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307-3D6A-4EB3-919E-03A843E051BA}" type="datetime1">
              <a:rPr lang="de-AT" smtClean="0"/>
              <a:t>02.10.2018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63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1A43-39F4-4DF5-BA05-C9C972217440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693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nternal_market/imi-net/index_de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nternal_market/imi-net/index_de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nternal_market/imi-net/index_de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nternal_market/imi-net/index_de.ht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nternal_market/imi-net/index_de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nternal_market/imi-net/index_de.htm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5620" y="4327451"/>
            <a:ext cx="9144000" cy="719805"/>
          </a:xfrm>
        </p:spPr>
        <p:txBody>
          <a:bodyPr>
            <a:normAutofit fontScale="90000"/>
          </a:bodyPr>
          <a:lstStyle/>
          <a:p>
            <a:r>
              <a:rPr lang="de-AT" sz="4400" dirty="0" smtClean="0"/>
              <a:t>Schulungsveranstaltung zur Anwendung des</a:t>
            </a:r>
            <a:br>
              <a:rPr lang="de-AT" sz="4400" dirty="0" smtClean="0"/>
            </a:br>
            <a:r>
              <a:rPr lang="de-AT" sz="4400" dirty="0" smtClean="0"/>
              <a:t>EU-Binnenmarkt-Informationssystems (IMI)</a:t>
            </a:r>
            <a:br>
              <a:rPr lang="de-AT" sz="4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b="1" dirty="0" smtClean="0"/>
              <a:t>Aufforderung zur Rechtfertigung, </a:t>
            </a:r>
            <a:br>
              <a:rPr lang="de-AT" sz="4400" b="1" dirty="0" smtClean="0"/>
            </a:br>
            <a:r>
              <a:rPr lang="de-AT" sz="4400" b="1" dirty="0" smtClean="0"/>
              <a:t>Zustellung und Vollstreckung</a:t>
            </a: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dirty="0"/>
              <a:t/>
            </a:r>
            <a:br>
              <a:rPr lang="de-AT" sz="4400" dirty="0"/>
            </a:br>
            <a:r>
              <a:rPr lang="de-AT" sz="2000" b="1" dirty="0" smtClean="0"/>
              <a:t>IMI-Startseite</a:t>
            </a:r>
            <a:r>
              <a:rPr lang="de-AT" sz="2000" dirty="0" smtClean="0"/>
              <a:t>: </a:t>
            </a:r>
            <a:r>
              <a:rPr lang="de-AT" sz="2000" u="sng" dirty="0" smtClean="0">
                <a:hlinkClick r:id="rId2"/>
              </a:rPr>
              <a:t>http</a:t>
            </a:r>
            <a:r>
              <a:rPr lang="de-AT" sz="2000" u="sng" dirty="0">
                <a:hlinkClick r:id="rId2"/>
              </a:rPr>
              <a:t>://ec.europa.eu/internal_market/imi-net/index_de.htm</a:t>
            </a:r>
            <a:r>
              <a:rPr lang="de-AT" sz="4000" dirty="0"/>
              <a:t/>
            </a:r>
            <a:br>
              <a:rPr lang="de-AT" sz="4000" dirty="0"/>
            </a:br>
            <a:r>
              <a:rPr lang="de-AT" sz="4000" dirty="0" smtClean="0"/>
              <a:t/>
            </a:r>
            <a:br>
              <a:rPr lang="de-AT" sz="4000" dirty="0" smtClean="0"/>
            </a:br>
            <a:endParaRPr lang="de-AT" sz="40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7864548" y="5075276"/>
            <a:ext cx="3462670" cy="1479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AT" sz="1200" dirty="0" smtClean="0"/>
          </a:p>
          <a:p>
            <a:pPr algn="l"/>
            <a:endParaRPr lang="de-AT" sz="1200" dirty="0" smtClean="0"/>
          </a:p>
          <a:p>
            <a:pPr algn="l"/>
            <a:endParaRPr lang="de-AT" sz="12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8513134" y="6414979"/>
            <a:ext cx="3462670" cy="230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/>
              <a:t>Stand: </a:t>
            </a:r>
            <a:r>
              <a:rPr lang="de-AT" sz="1200" dirty="0" smtClean="0"/>
              <a:t>02.10.2018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1981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10</a:t>
            </a:fld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4" y="183745"/>
            <a:ext cx="7301573" cy="59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79" y="2667517"/>
            <a:ext cx="5270694" cy="36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179242" y="5843719"/>
            <a:ext cx="277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Bsp</a:t>
            </a:r>
            <a:r>
              <a:rPr lang="de-AT" dirty="0" smtClean="0"/>
              <a:t>: Funktion: Direktor des </a:t>
            </a:r>
          </a:p>
          <a:p>
            <a:r>
              <a:rPr lang="de-AT" dirty="0" smtClean="0"/>
              <a:t>Unternehmens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84265" y="3710763"/>
            <a:ext cx="203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Zwar kein Pflicht-</a:t>
            </a:r>
          </a:p>
          <a:p>
            <a:r>
              <a:rPr lang="de-AT" dirty="0" smtClean="0"/>
              <a:t>Feld, kann Partner-</a:t>
            </a:r>
            <a:r>
              <a:rPr lang="de-AT" dirty="0" err="1" smtClean="0"/>
              <a:t>behördenzu</a:t>
            </a:r>
            <a:r>
              <a:rPr lang="de-AT" dirty="0" smtClean="0"/>
              <a:t>-</a:t>
            </a:r>
            <a:r>
              <a:rPr lang="de-AT" dirty="0" err="1" smtClean="0"/>
              <a:t>ständigkeit</a:t>
            </a:r>
            <a:r>
              <a:rPr lang="de-AT" dirty="0" smtClean="0"/>
              <a:t> klären.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73385" y="501097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Dienstleister = </a:t>
            </a:r>
            <a:r>
              <a:rPr lang="de-AT" dirty="0" err="1" smtClean="0"/>
              <a:t>Bescheidadressat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 rot="11541743">
            <a:off x="2316711" y="401173"/>
            <a:ext cx="1361323" cy="2009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420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11</a:t>
            </a:fld>
            <a:endParaRPr lang="de-A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7" y="550124"/>
            <a:ext cx="865028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50" y="2861156"/>
            <a:ext cx="5897562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02688" y="3256886"/>
            <a:ext cx="315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Aufforderung zur Rechtfertigung Mustermann</a:t>
            </a:r>
            <a:endParaRPr lang="de-DE" sz="1200" dirty="0"/>
          </a:p>
        </p:txBody>
      </p:sp>
      <p:sp>
        <p:nvSpPr>
          <p:cNvPr id="6" name="Rechteck 5"/>
          <p:cNvSpPr/>
          <p:nvPr/>
        </p:nvSpPr>
        <p:spPr>
          <a:xfrm>
            <a:off x="7801240" y="2861156"/>
            <a:ext cx="32991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Hochladen von Dokumenten die der Behörde übermittelt werden müssen (Spruch und Rechtsmittelbelehrung).</a:t>
            </a:r>
          </a:p>
          <a:p>
            <a:endParaRPr lang="de-AT" dirty="0"/>
          </a:p>
          <a:p>
            <a:r>
              <a:rPr lang="de-AT" dirty="0" smtClean="0"/>
              <a:t>Angabe der Sprache wichtig wegen Übersetzungstool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5932962" y="3194647"/>
            <a:ext cx="1103054" cy="36050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5936500" y="3570340"/>
            <a:ext cx="1103054" cy="36050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2934587" y="3572529"/>
            <a:ext cx="20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Amtssignierte Datei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870789" y="4332768"/>
            <a:ext cx="323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„Bitte Nachweis über Zustellung </a:t>
            </a:r>
          </a:p>
          <a:p>
            <a:r>
              <a:rPr lang="de-AT" dirty="0" smtClean="0"/>
              <a:t>übermitteln“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12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12</a:t>
            </a:fld>
            <a:endParaRPr lang="de-AT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95" y="3128156"/>
            <a:ext cx="9574212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975785" y="5485828"/>
            <a:ext cx="517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Kommentar nach absenden hinzufügen möglich </a:t>
            </a:r>
          </a:p>
          <a:p>
            <a:r>
              <a:rPr lang="de-AT" dirty="0" smtClean="0"/>
              <a:t>(z.B. Mitteilen das Vor- und Nachname  vertauscht)</a:t>
            </a:r>
            <a:endParaRPr lang="de-AT" dirty="0"/>
          </a:p>
        </p:txBody>
      </p:sp>
      <p:sp>
        <p:nvSpPr>
          <p:cNvPr id="5" name="Pfeil nach rechts 4"/>
          <p:cNvSpPr/>
          <p:nvPr/>
        </p:nvSpPr>
        <p:spPr>
          <a:xfrm rot="18315887">
            <a:off x="7627464" y="5206174"/>
            <a:ext cx="1098621" cy="2298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2509307" y="2146133"/>
            <a:ext cx="4699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2. Absenden (damit ist diese Übermittlung gespeichert und nicht mehr veränderbar)</a:t>
            </a:r>
            <a:endParaRPr lang="de-AT" dirty="0"/>
          </a:p>
        </p:txBody>
      </p:sp>
      <p:sp>
        <p:nvSpPr>
          <p:cNvPr id="7" name="Pfeil nach rechts 6"/>
          <p:cNvSpPr/>
          <p:nvPr/>
        </p:nvSpPr>
        <p:spPr>
          <a:xfrm rot="1802551">
            <a:off x="6431656" y="2596963"/>
            <a:ext cx="1270080" cy="2286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/>
          <p:cNvSpPr/>
          <p:nvPr/>
        </p:nvSpPr>
        <p:spPr>
          <a:xfrm>
            <a:off x="7458126" y="3097561"/>
            <a:ext cx="753401" cy="297937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Ellipse 9"/>
          <p:cNvSpPr/>
          <p:nvPr/>
        </p:nvSpPr>
        <p:spPr>
          <a:xfrm>
            <a:off x="8059645" y="4288323"/>
            <a:ext cx="1594718" cy="36050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12" y="736598"/>
            <a:ext cx="7640116" cy="93358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8372384" y="746848"/>
            <a:ext cx="3048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1. Nach dem hochladen „</a:t>
            </a:r>
            <a:r>
              <a:rPr lang="de-DE" dirty="0"/>
              <a:t>C</a:t>
            </a:r>
            <a:r>
              <a:rPr lang="de-DE" dirty="0" smtClean="0"/>
              <a:t>reate“ drücken somit wird die Anfrage in den Entwürfen gespeichert und bekommt ein gültige IMI-Nummer</a:t>
            </a:r>
            <a:endParaRPr lang="de-AT" dirty="0"/>
          </a:p>
        </p:txBody>
      </p:sp>
      <p:sp>
        <p:nvSpPr>
          <p:cNvPr id="12" name="Pfeil nach rechts 11"/>
          <p:cNvSpPr/>
          <p:nvPr/>
        </p:nvSpPr>
        <p:spPr>
          <a:xfrm rot="12502134">
            <a:off x="7228547" y="1508962"/>
            <a:ext cx="1098621" cy="2298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161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13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46" y="202027"/>
            <a:ext cx="7545610" cy="65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6092451" y="121838"/>
            <a:ext cx="1743744" cy="36050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870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80" y="726544"/>
            <a:ext cx="9103493" cy="107718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68" y="2127239"/>
            <a:ext cx="6844634" cy="34038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8" y="3004424"/>
            <a:ext cx="4945869" cy="373523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987390" y="5192800"/>
            <a:ext cx="139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2</a:t>
            </a:r>
            <a:r>
              <a:rPr lang="de-AT" dirty="0" smtClean="0"/>
              <a:t>. bestätigen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437512" y="6279753"/>
            <a:ext cx="459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3</a:t>
            </a:r>
            <a:r>
              <a:rPr lang="de-AT" dirty="0" smtClean="0"/>
              <a:t>. Unten links erscheint kurz diese Information</a:t>
            </a:r>
            <a:endParaRPr lang="de-AT" dirty="0"/>
          </a:p>
        </p:txBody>
      </p:sp>
      <p:sp>
        <p:nvSpPr>
          <p:cNvPr id="10" name="Pfeil nach rechts 9"/>
          <p:cNvSpPr/>
          <p:nvPr/>
        </p:nvSpPr>
        <p:spPr>
          <a:xfrm rot="16200000">
            <a:off x="8325623" y="4755892"/>
            <a:ext cx="717058" cy="1433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 nach rechts 10"/>
          <p:cNvSpPr/>
          <p:nvPr/>
        </p:nvSpPr>
        <p:spPr>
          <a:xfrm rot="10800000">
            <a:off x="4691800" y="6376274"/>
            <a:ext cx="745711" cy="17872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14</a:t>
            </a:fld>
            <a:endParaRPr lang="de-AT"/>
          </a:p>
        </p:txBody>
      </p:sp>
      <p:sp>
        <p:nvSpPr>
          <p:cNvPr id="13" name="Ellipse 12"/>
          <p:cNvSpPr/>
          <p:nvPr/>
        </p:nvSpPr>
        <p:spPr>
          <a:xfrm flipV="1">
            <a:off x="7133635" y="909500"/>
            <a:ext cx="980537" cy="319177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 nach rechts 13"/>
          <p:cNvSpPr/>
          <p:nvPr/>
        </p:nvSpPr>
        <p:spPr>
          <a:xfrm rot="10800000">
            <a:off x="8335191" y="921334"/>
            <a:ext cx="1086390" cy="1571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9410948" y="799358"/>
            <a:ext cx="197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1. Ausdruck für Akt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10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662" r="27242"/>
          <a:stretch/>
        </p:blipFill>
        <p:spPr>
          <a:xfrm>
            <a:off x="80624" y="258792"/>
            <a:ext cx="11952482" cy="534837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58150" y="3286664"/>
            <a:ext cx="1265208" cy="319178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2904914" y="2450704"/>
            <a:ext cx="4211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Entsprechender Bericht auswählen, mit</a:t>
            </a:r>
          </a:p>
          <a:p>
            <a:r>
              <a:rPr lang="de-AT" dirty="0" smtClean="0"/>
              <a:t>Doppelklick öffnen, bei Bedarf ausdrucken</a:t>
            </a:r>
            <a:endParaRPr lang="de-AT" dirty="0"/>
          </a:p>
        </p:txBody>
      </p:sp>
      <p:sp>
        <p:nvSpPr>
          <p:cNvPr id="6" name="Pfeil nach rechts 5"/>
          <p:cNvSpPr/>
          <p:nvPr/>
        </p:nvSpPr>
        <p:spPr>
          <a:xfrm rot="16200000">
            <a:off x="2930822" y="2053169"/>
            <a:ext cx="815198" cy="1696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3079630" y="1414731"/>
            <a:ext cx="465827" cy="22428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15</a:t>
            </a:fld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80624" y="4391247"/>
            <a:ext cx="2824290" cy="136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6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16</a:t>
            </a:fld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0" y="2164846"/>
            <a:ext cx="12192000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e-AT" sz="4000" b="1" dirty="0" smtClean="0">
                <a:latin typeface="+mj-lt"/>
                <a:ea typeface="+mj-ea"/>
                <a:cs typeface="+mj-cs"/>
              </a:rPr>
              <a:t>Aufforderung </a:t>
            </a:r>
            <a:r>
              <a:rPr lang="de-AT" sz="4000" b="1" dirty="0">
                <a:latin typeface="+mj-lt"/>
                <a:ea typeface="+mj-ea"/>
                <a:cs typeface="+mj-cs"/>
              </a:rPr>
              <a:t>zur </a:t>
            </a:r>
            <a:r>
              <a:rPr lang="de-AT" sz="4000" b="1" dirty="0" smtClean="0">
                <a:latin typeface="+mj-lt"/>
                <a:ea typeface="+mj-ea"/>
                <a:cs typeface="+mj-cs"/>
              </a:rPr>
              <a:t>Rechtfertigung</a:t>
            </a:r>
          </a:p>
          <a:p>
            <a:pPr algn="ctr"/>
            <a:r>
              <a:rPr lang="de-AT" b="1" dirty="0" smtClean="0"/>
              <a:t>Suche nach Formular Ersuchen um Zusendung von Dokumenten an Dienstleister:</a:t>
            </a:r>
          </a:p>
          <a:p>
            <a:pPr algn="ctr"/>
            <a:r>
              <a:rPr lang="de-AT" dirty="0" smtClean="0"/>
              <a:t>Versandte und Empfangene</a:t>
            </a:r>
          </a:p>
          <a:p>
            <a:pPr algn="ctr"/>
            <a:r>
              <a:rPr lang="de-AT" dirty="0" smtClean="0"/>
              <a:t>Vor allem für die Wiederverwendung der Eingaben</a:t>
            </a:r>
            <a:r>
              <a:rPr lang="de-AT" dirty="0"/>
              <a:t/>
            </a:r>
            <a:br>
              <a:rPr lang="de-AT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29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17</a:t>
            </a:fld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171575"/>
            <a:ext cx="1106963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22220" y="2661727"/>
            <a:ext cx="33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1</a:t>
            </a:r>
          </a:p>
        </p:txBody>
      </p:sp>
      <p:sp>
        <p:nvSpPr>
          <p:cNvPr id="5" name="Rechteck 4"/>
          <p:cNvSpPr/>
          <p:nvPr/>
        </p:nvSpPr>
        <p:spPr>
          <a:xfrm>
            <a:off x="8343675" y="4352304"/>
            <a:ext cx="26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2</a:t>
            </a:r>
          </a:p>
        </p:txBody>
      </p:sp>
      <p:sp>
        <p:nvSpPr>
          <p:cNvPr id="6" name="Rechteck 5"/>
          <p:cNvSpPr/>
          <p:nvPr/>
        </p:nvSpPr>
        <p:spPr>
          <a:xfrm>
            <a:off x="6805411" y="2028691"/>
            <a:ext cx="26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4</a:t>
            </a:r>
            <a:endParaRPr lang="de-AT" dirty="0" smtClean="0"/>
          </a:p>
        </p:txBody>
      </p:sp>
      <p:sp>
        <p:nvSpPr>
          <p:cNvPr id="7" name="Ellipse 6"/>
          <p:cNvSpPr/>
          <p:nvPr/>
        </p:nvSpPr>
        <p:spPr>
          <a:xfrm>
            <a:off x="561975" y="2797595"/>
            <a:ext cx="1777188" cy="23346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2681397" y="4306188"/>
            <a:ext cx="5662277" cy="390046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/>
          <p:cNvSpPr/>
          <p:nvPr/>
        </p:nvSpPr>
        <p:spPr>
          <a:xfrm>
            <a:off x="2936614" y="2064726"/>
            <a:ext cx="3761897" cy="301398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4954771" y="575508"/>
            <a:ext cx="662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3 Eigenes Fenster: Name oder Nummer oder nur Suche klicken</a:t>
            </a:r>
          </a:p>
        </p:txBody>
      </p:sp>
      <p:sp>
        <p:nvSpPr>
          <p:cNvPr id="11" name="Ellipse 10"/>
          <p:cNvSpPr/>
          <p:nvPr/>
        </p:nvSpPr>
        <p:spPr>
          <a:xfrm>
            <a:off x="4505845" y="446567"/>
            <a:ext cx="6668974" cy="606053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2471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18</a:t>
            </a:fld>
            <a:endParaRPr lang="de-A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85875"/>
            <a:ext cx="868838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5193707" y="1285875"/>
            <a:ext cx="1908842" cy="268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5114076" y="520996"/>
            <a:ext cx="532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Beachte: Personenbezogene Daten werden nach 6 Monaten gelöscht.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44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19</a:t>
            </a:fld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3" y="357927"/>
            <a:ext cx="88217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696284" y="517422"/>
            <a:ext cx="5181841" cy="482139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52" y="4210493"/>
            <a:ext cx="8537169" cy="225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9189171" y="575508"/>
            <a:ext cx="26554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AT" sz="1600" dirty="0" smtClean="0"/>
              <a:t>Beim Anklicken bei der Zustellung wird automatisch ein Zustellungsformular mit allen personenbezogenen Daten erstellt – super.</a:t>
            </a:r>
            <a:br>
              <a:rPr lang="de-AT" sz="1600" dirty="0" smtClean="0"/>
            </a:b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  <a:p>
            <a:pPr marL="342900" indent="-342900">
              <a:buAutoNum type="arabicPeriod"/>
            </a:pPr>
            <a:endParaRPr lang="de-AT" sz="1600" dirty="0"/>
          </a:p>
          <a:p>
            <a:pPr marL="342900" indent="-342900">
              <a:buAutoNum type="arabicPeriod"/>
            </a:pPr>
            <a:r>
              <a:rPr lang="de-AT" sz="1600" dirty="0" smtClean="0"/>
              <a:t>Zustellformular ist bereit.</a:t>
            </a:r>
          </a:p>
        </p:txBody>
      </p:sp>
      <p:sp>
        <p:nvSpPr>
          <p:cNvPr id="7" name="Pfeil nach rechts 6"/>
          <p:cNvSpPr/>
          <p:nvPr/>
        </p:nvSpPr>
        <p:spPr>
          <a:xfrm rot="5844210">
            <a:off x="9866831" y="3894231"/>
            <a:ext cx="687278" cy="1725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 nach rechts 7"/>
          <p:cNvSpPr/>
          <p:nvPr/>
        </p:nvSpPr>
        <p:spPr>
          <a:xfrm rot="10800000">
            <a:off x="8845532" y="999561"/>
            <a:ext cx="687278" cy="1725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270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Inhaltsverzeichnis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3696"/>
          </a:xfrm>
        </p:spPr>
        <p:txBody>
          <a:bodyPr/>
          <a:lstStyle/>
          <a:p>
            <a:r>
              <a:rPr lang="de-AT" dirty="0" smtClean="0"/>
              <a:t>Aufforderung zur Rechtfertigung					  3</a:t>
            </a:r>
          </a:p>
          <a:p>
            <a:pPr lvl="1"/>
            <a:r>
              <a:rPr lang="de-AT" sz="2000" dirty="0"/>
              <a:t>Aussuchen Behörde </a:t>
            </a:r>
            <a:r>
              <a:rPr lang="de-AT" dirty="0" smtClean="0"/>
              <a:t>							</a:t>
            </a:r>
            <a:r>
              <a:rPr lang="de-AT" sz="2800" dirty="0"/>
              <a:t>  7</a:t>
            </a:r>
          </a:p>
          <a:p>
            <a:pPr marL="685800" lvl="2">
              <a:spcBef>
                <a:spcPts val="1000"/>
              </a:spcBef>
            </a:pPr>
            <a:r>
              <a:rPr lang="de-AT" dirty="0" smtClean="0"/>
              <a:t>Wiederverwenden </a:t>
            </a:r>
            <a:r>
              <a:rPr lang="de-AT" dirty="0"/>
              <a:t>von Eingaben				  </a:t>
            </a:r>
            <a:r>
              <a:rPr lang="de-AT" dirty="0" smtClean="0"/>
              <a:t>          		</a:t>
            </a:r>
            <a:r>
              <a:rPr lang="de-AT" sz="2800" dirty="0" smtClean="0"/>
              <a:t>16</a:t>
            </a:r>
            <a:endParaRPr lang="de-AT" sz="2800" dirty="0"/>
          </a:p>
          <a:p>
            <a:r>
              <a:rPr lang="de-AT" dirty="0" smtClean="0"/>
              <a:t>Zustellung									20</a:t>
            </a:r>
          </a:p>
          <a:p>
            <a:pPr lvl="1"/>
            <a:r>
              <a:rPr lang="de-AT" sz="2000" dirty="0"/>
              <a:t>Wo finde ich meine IMI Aufgaben</a:t>
            </a:r>
            <a:r>
              <a:rPr lang="de-AT" dirty="0"/>
              <a:t>		</a:t>
            </a:r>
            <a:r>
              <a:rPr lang="de-AT" dirty="0" smtClean="0"/>
              <a:t>	</a:t>
            </a:r>
            <a:r>
              <a:rPr lang="de-AT" dirty="0"/>
              <a:t>			</a:t>
            </a:r>
            <a:r>
              <a:rPr lang="de-AT" sz="2800" dirty="0" smtClean="0"/>
              <a:t>49</a:t>
            </a:r>
          </a:p>
          <a:p>
            <a:r>
              <a:rPr lang="de-AT" dirty="0" smtClean="0"/>
              <a:t>Vollstreckung								65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9867021" y="1350335"/>
            <a:ext cx="7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08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20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0" y="1133185"/>
            <a:ext cx="12192000" cy="37240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e-AT" sz="4000" dirty="0"/>
              <a:t>Schulungsveranstaltung zur Anwendung des</a:t>
            </a:r>
            <a:br>
              <a:rPr lang="de-AT" sz="4000" dirty="0"/>
            </a:br>
            <a:r>
              <a:rPr lang="de-AT" sz="4000" dirty="0"/>
              <a:t>EU-Binnenmarkt-Informationssystems (IMI)</a:t>
            </a:r>
            <a:br>
              <a:rPr lang="de-AT" sz="4000" dirty="0"/>
            </a:br>
            <a:r>
              <a:rPr lang="de-AT" sz="4000" dirty="0"/>
              <a:t/>
            </a:r>
            <a:br>
              <a:rPr lang="de-AT" sz="4000" dirty="0"/>
            </a:br>
            <a:r>
              <a:rPr lang="de-AT" sz="4000" b="1" dirty="0" smtClean="0"/>
              <a:t>Zustellung</a:t>
            </a:r>
          </a:p>
          <a:p>
            <a:pPr algn="ctr"/>
            <a:r>
              <a:rPr lang="de-AT" sz="4000" b="1" dirty="0"/>
              <a:t/>
            </a:r>
            <a:br>
              <a:rPr lang="de-AT" sz="4000" b="1" dirty="0"/>
            </a:br>
            <a:r>
              <a:rPr lang="de-AT" dirty="0"/>
              <a:t/>
            </a:r>
            <a:br>
              <a:rPr lang="de-AT" dirty="0"/>
            </a:br>
            <a:r>
              <a:rPr lang="de-AT" b="1" dirty="0"/>
              <a:t>IMI-Startseite</a:t>
            </a:r>
            <a:r>
              <a:rPr lang="de-AT" dirty="0"/>
              <a:t>: </a:t>
            </a:r>
            <a:r>
              <a:rPr lang="de-AT" u="sng" dirty="0">
                <a:hlinkClick r:id="rId2"/>
              </a:rPr>
              <a:t>http://ec.europa.eu/internal_market/imi-net/index_de.htm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13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4"/>
          <a:stretch/>
        </p:blipFill>
        <p:spPr>
          <a:xfrm>
            <a:off x="159489" y="1476674"/>
            <a:ext cx="11253886" cy="4777477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16200000">
            <a:off x="662647" y="3645860"/>
            <a:ext cx="687278" cy="1725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617832" y="4086370"/>
            <a:ext cx="80438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AT" dirty="0"/>
              <a:t>öffnen</a:t>
            </a:r>
          </a:p>
        </p:txBody>
      </p:sp>
      <p:sp>
        <p:nvSpPr>
          <p:cNvPr id="6" name="Ellipse 5"/>
          <p:cNvSpPr/>
          <p:nvPr/>
        </p:nvSpPr>
        <p:spPr>
          <a:xfrm>
            <a:off x="316973" y="3059589"/>
            <a:ext cx="1406104" cy="268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59488" y="1010847"/>
            <a:ext cx="12156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/>
              <a:t>I. Erstellung eines Ersuchens um Zustellung eines </a:t>
            </a:r>
            <a:r>
              <a:rPr lang="de-AT" sz="2000" dirty="0" err="1" smtClean="0"/>
              <a:t>Straferkenntnisses</a:t>
            </a:r>
            <a:r>
              <a:rPr lang="de-AT" sz="2000" dirty="0" smtClean="0"/>
              <a:t> (Ersuchen um Mitteilung einer Entscheidung) </a:t>
            </a:r>
            <a:endParaRPr lang="de-AT" sz="2000" dirty="0"/>
          </a:p>
        </p:txBody>
      </p:sp>
      <p:sp>
        <p:nvSpPr>
          <p:cNvPr id="10" name="Rechteck 9"/>
          <p:cNvSpPr/>
          <p:nvPr/>
        </p:nvSpPr>
        <p:spPr>
          <a:xfrm>
            <a:off x="0" y="28372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 smtClean="0"/>
              <a:t>Zustellung </a:t>
            </a:r>
            <a:r>
              <a:rPr lang="de-AT" sz="3200" b="1" dirty="0"/>
              <a:t>von Straferkenntnissen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360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58" y="1052180"/>
            <a:ext cx="5963483" cy="4753639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2147617" y="3697724"/>
            <a:ext cx="1056004" cy="163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375946" y="3595008"/>
            <a:ext cx="80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öffnen</a:t>
            </a:r>
            <a:endParaRPr lang="de-AT" dirty="0"/>
          </a:p>
        </p:txBody>
      </p:sp>
      <p:sp>
        <p:nvSpPr>
          <p:cNvPr id="6" name="Ellipse 5"/>
          <p:cNvSpPr/>
          <p:nvPr/>
        </p:nvSpPr>
        <p:spPr>
          <a:xfrm>
            <a:off x="3304956" y="3676458"/>
            <a:ext cx="1097737" cy="23346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46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99" y="251969"/>
            <a:ext cx="7706801" cy="6354062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2102240" y="3247846"/>
            <a:ext cx="2086588" cy="1811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1278717" y="3146835"/>
            <a:ext cx="802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öffnen</a:t>
            </a:r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4257838" y="3139110"/>
            <a:ext cx="4313208" cy="369332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00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43" t="-7353" r="6607" b="7353"/>
          <a:stretch/>
        </p:blipFill>
        <p:spPr>
          <a:xfrm>
            <a:off x="1222759" y="0"/>
            <a:ext cx="9361498" cy="3402004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16200000">
            <a:off x="4264757" y="2184804"/>
            <a:ext cx="721297" cy="1811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4015560" y="2515203"/>
            <a:ext cx="1219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zustimmen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17544" t="323" r="-5562" b="-323"/>
          <a:stretch/>
        </p:blipFill>
        <p:spPr>
          <a:xfrm>
            <a:off x="130738" y="3510378"/>
            <a:ext cx="12582247" cy="290800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30738" y="4114800"/>
            <a:ext cx="1275368" cy="276046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79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3083"/>
          <a:stretch/>
        </p:blipFill>
        <p:spPr>
          <a:xfrm>
            <a:off x="103705" y="390315"/>
            <a:ext cx="12088295" cy="5320176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10800000">
            <a:off x="5193101" y="3267801"/>
            <a:ext cx="1061050" cy="17252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6254151" y="3169399"/>
            <a:ext cx="220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1. Zeitraum eintragen</a:t>
            </a:r>
            <a:endParaRPr lang="de-AT" dirty="0"/>
          </a:p>
        </p:txBody>
      </p:sp>
      <p:sp>
        <p:nvSpPr>
          <p:cNvPr id="5" name="Pfeil nach rechts 4"/>
          <p:cNvSpPr/>
          <p:nvPr/>
        </p:nvSpPr>
        <p:spPr>
          <a:xfrm rot="16200000">
            <a:off x="10761786" y="4739051"/>
            <a:ext cx="720969" cy="17584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 rot="10800000" flipV="1">
            <a:off x="9980761" y="5115464"/>
            <a:ext cx="2113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2. Behörde suchen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10788162" y="4106008"/>
            <a:ext cx="608161" cy="283855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80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572" r="727"/>
          <a:stretch/>
        </p:blipFill>
        <p:spPr>
          <a:xfrm>
            <a:off x="112143" y="91816"/>
            <a:ext cx="11989217" cy="612782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699403" y="6211669"/>
            <a:ext cx="961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Sollte die Behörde nicht bekannt sein, kann man das Zustellungsersuchen an den nationalen Koordinator (NIMIC) übermitteln und dieser leitet es an die richtige Stelle weiter.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58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2" y="637953"/>
            <a:ext cx="11782261" cy="544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feil nach rechts 2"/>
          <p:cNvSpPr/>
          <p:nvPr/>
        </p:nvSpPr>
        <p:spPr>
          <a:xfrm rot="6806318">
            <a:off x="6525184" y="1267611"/>
            <a:ext cx="1969661" cy="1858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5396998" y="61988"/>
            <a:ext cx="495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Entsprechende Behörde markieren und auswählen</a:t>
            </a:r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2974045" y="2301083"/>
            <a:ext cx="6031732" cy="23346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 nach rechts 7"/>
          <p:cNvSpPr/>
          <p:nvPr/>
        </p:nvSpPr>
        <p:spPr>
          <a:xfrm rot="7948877">
            <a:off x="7735830" y="1094252"/>
            <a:ext cx="1969661" cy="1858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/>
          <p:cNvSpPr/>
          <p:nvPr/>
        </p:nvSpPr>
        <p:spPr>
          <a:xfrm>
            <a:off x="4044389" y="4420505"/>
            <a:ext cx="3891043" cy="105526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8082709" y="4763469"/>
            <a:ext cx="3135730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</p:spPr>
        <p:txBody>
          <a:bodyPr wrap="none">
            <a:spAutoFit/>
          </a:bodyPr>
          <a:lstStyle/>
          <a:p>
            <a:r>
              <a:rPr lang="de-AT" dirty="0" smtClean="0"/>
              <a:t>Details der markierten Behörde</a:t>
            </a:r>
            <a:endParaRPr lang="de-AT" dirty="0"/>
          </a:p>
        </p:txBody>
      </p:sp>
      <p:sp>
        <p:nvSpPr>
          <p:cNvPr id="11" name="Ellipse 10"/>
          <p:cNvSpPr/>
          <p:nvPr/>
        </p:nvSpPr>
        <p:spPr>
          <a:xfrm>
            <a:off x="8826985" y="3722301"/>
            <a:ext cx="993954" cy="52763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55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03" t="-464" b="971"/>
          <a:stretch/>
        </p:blipFill>
        <p:spPr>
          <a:xfrm>
            <a:off x="132402" y="534839"/>
            <a:ext cx="11947454" cy="618514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0921041" y="793630"/>
            <a:ext cx="612473" cy="370936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4252824" y="165507"/>
            <a:ext cx="7499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Wenn alles ausgefüllt und die Behörde ausgewählt wurde</a:t>
            </a:r>
            <a:r>
              <a:rPr lang="de-AT" dirty="0" smtClean="0">
                <a:sym typeface="Wingdings" panose="05000000000000000000" pitchFamily="2" charset="2"/>
              </a:rPr>
              <a:t> weiter mit „Next“</a:t>
            </a:r>
            <a:endParaRPr lang="de-AT" dirty="0"/>
          </a:p>
        </p:txBody>
      </p:sp>
      <p:sp>
        <p:nvSpPr>
          <p:cNvPr id="6" name="Pfeil nach rechts 5"/>
          <p:cNvSpPr/>
          <p:nvPr/>
        </p:nvSpPr>
        <p:spPr>
          <a:xfrm>
            <a:off x="10049774" y="904170"/>
            <a:ext cx="793630" cy="1741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" y="99493"/>
            <a:ext cx="12075773" cy="638757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408761" y="1251152"/>
            <a:ext cx="3568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Entsprechendes auswählen und die </a:t>
            </a:r>
          </a:p>
          <a:p>
            <a:r>
              <a:rPr lang="de-AT" dirty="0" smtClean="0"/>
              <a:t>bekannten Informationen eintragen</a:t>
            </a:r>
            <a:endParaRPr lang="de-AT" dirty="0"/>
          </a:p>
        </p:txBody>
      </p:sp>
      <p:sp>
        <p:nvSpPr>
          <p:cNvPr id="4" name="Pfeil nach rechts 3"/>
          <p:cNvSpPr/>
          <p:nvPr/>
        </p:nvSpPr>
        <p:spPr>
          <a:xfrm rot="10800000">
            <a:off x="4304581" y="1492367"/>
            <a:ext cx="1104180" cy="15527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1305467" y="629727"/>
            <a:ext cx="885642" cy="301926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29</a:t>
            </a:fld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3673385" y="294065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Dienstleister = </a:t>
            </a:r>
            <a:r>
              <a:rPr lang="de-AT" dirty="0" err="1" smtClean="0"/>
              <a:t>Bescheidadressat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 rot="10345614">
            <a:off x="2316712" y="452928"/>
            <a:ext cx="1361323" cy="2009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77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</a:t>
            </a:fld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0" y="1380016"/>
            <a:ext cx="12192000" cy="33855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e-AT" sz="4000" dirty="0">
                <a:latin typeface="+mj-lt"/>
                <a:ea typeface="+mj-ea"/>
                <a:cs typeface="+mj-cs"/>
              </a:rPr>
              <a:t>Schulungsveranstaltung zur Anwendung des</a:t>
            </a:r>
            <a:br>
              <a:rPr lang="de-AT" sz="4000" dirty="0">
                <a:latin typeface="+mj-lt"/>
                <a:ea typeface="+mj-ea"/>
                <a:cs typeface="+mj-cs"/>
              </a:rPr>
            </a:br>
            <a:r>
              <a:rPr lang="de-AT" sz="4000" dirty="0">
                <a:latin typeface="+mj-lt"/>
                <a:ea typeface="+mj-ea"/>
                <a:cs typeface="+mj-cs"/>
              </a:rPr>
              <a:t>EU-Binnenmarkt-Informationssystems (IMI)</a:t>
            </a:r>
            <a:br>
              <a:rPr lang="de-AT" sz="4000" dirty="0">
                <a:latin typeface="+mj-lt"/>
                <a:ea typeface="+mj-ea"/>
                <a:cs typeface="+mj-cs"/>
              </a:rPr>
            </a:br>
            <a:r>
              <a:rPr lang="de-AT" sz="4000" dirty="0">
                <a:latin typeface="+mj-lt"/>
                <a:ea typeface="+mj-ea"/>
                <a:cs typeface="+mj-cs"/>
              </a:rPr>
              <a:t/>
            </a:r>
            <a:br>
              <a:rPr lang="de-AT" sz="4000" dirty="0">
                <a:latin typeface="+mj-lt"/>
                <a:ea typeface="+mj-ea"/>
                <a:cs typeface="+mj-cs"/>
              </a:rPr>
            </a:br>
            <a:r>
              <a:rPr lang="de-AT" sz="4000" b="1" dirty="0">
                <a:latin typeface="+mj-lt"/>
                <a:ea typeface="+mj-ea"/>
                <a:cs typeface="+mj-cs"/>
              </a:rPr>
              <a:t>Aufforderung zur </a:t>
            </a:r>
            <a:r>
              <a:rPr lang="de-AT" sz="4000" b="1" dirty="0" smtClean="0">
                <a:latin typeface="+mj-lt"/>
                <a:ea typeface="+mj-ea"/>
                <a:cs typeface="+mj-cs"/>
              </a:rPr>
              <a:t>Rechtfertigung</a:t>
            </a:r>
          </a:p>
          <a:p>
            <a:pPr algn="ctr"/>
            <a:r>
              <a:rPr lang="de-AT" b="1" dirty="0"/>
              <a:t>b</a:t>
            </a:r>
            <a:r>
              <a:rPr lang="de-AT" b="1" dirty="0" smtClean="0"/>
              <a:t>zw. Zusendung von Dokumenten: Ladungen, verfahrensrechtliche Bescheide</a:t>
            </a:r>
            <a:r>
              <a:rPr lang="de-AT" b="1" dirty="0"/>
              <a:t/>
            </a:r>
            <a:br>
              <a:rPr lang="de-AT" b="1" dirty="0"/>
            </a:br>
            <a:r>
              <a:rPr lang="de-AT" dirty="0"/>
              <a:t/>
            </a:r>
            <a:br>
              <a:rPr lang="de-AT" dirty="0"/>
            </a:br>
            <a:r>
              <a:rPr lang="de-AT" b="1" dirty="0"/>
              <a:t>IMI-Startseite</a:t>
            </a:r>
            <a:r>
              <a:rPr lang="de-AT" dirty="0"/>
              <a:t>: </a:t>
            </a:r>
            <a:r>
              <a:rPr lang="de-AT" u="sng" dirty="0">
                <a:hlinkClick r:id="rId2"/>
              </a:rPr>
              <a:t>http://ec.europa.eu/internal_market/imi-net/index_de.htm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068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484" r="1016"/>
          <a:stretch/>
        </p:blipFill>
        <p:spPr>
          <a:xfrm>
            <a:off x="155275" y="204717"/>
            <a:ext cx="11904454" cy="596317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57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20"/>
          <a:stretch/>
        </p:blipFill>
        <p:spPr>
          <a:xfrm>
            <a:off x="61544" y="142854"/>
            <a:ext cx="12025485" cy="655906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740645" y="2822220"/>
            <a:ext cx="21289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Nachdem alle bekannten Daten eingetragen wurden, können bei Bedarf auch noch weitere Informationen hinzugefügt werden.  </a:t>
            </a:r>
          </a:p>
        </p:txBody>
      </p:sp>
      <p:sp>
        <p:nvSpPr>
          <p:cNvPr id="4" name="Ellipse 3"/>
          <p:cNvSpPr/>
          <p:nvPr/>
        </p:nvSpPr>
        <p:spPr>
          <a:xfrm>
            <a:off x="11474556" y="439780"/>
            <a:ext cx="612473" cy="34522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2706019" y="5811687"/>
            <a:ext cx="5239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Tipp: </a:t>
            </a:r>
            <a:r>
              <a:rPr lang="de-AT" dirty="0" smtClean="0"/>
              <a:t>Eine </a:t>
            </a:r>
            <a:r>
              <a:rPr lang="de-AT" dirty="0"/>
              <a:t>Eintragung in englischer </a:t>
            </a:r>
            <a:r>
              <a:rPr lang="de-AT" dirty="0" smtClean="0"/>
              <a:t>Sprache stellt eine </a:t>
            </a:r>
          </a:p>
          <a:p>
            <a:r>
              <a:rPr lang="de-AT" dirty="0" smtClean="0"/>
              <a:t>Erleichterung für die Empfängerbehörde dar.</a:t>
            </a:r>
            <a:endParaRPr lang="de-AT" dirty="0"/>
          </a:p>
        </p:txBody>
      </p:sp>
      <p:sp>
        <p:nvSpPr>
          <p:cNvPr id="6" name="Pfeil nach rechts 5"/>
          <p:cNvSpPr/>
          <p:nvPr/>
        </p:nvSpPr>
        <p:spPr>
          <a:xfrm rot="16200000">
            <a:off x="11364475" y="1204049"/>
            <a:ext cx="846380" cy="1639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99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577" b="685"/>
          <a:stretch/>
        </p:blipFill>
        <p:spPr>
          <a:xfrm>
            <a:off x="77637" y="110875"/>
            <a:ext cx="11998547" cy="631580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150855" y="595221"/>
            <a:ext cx="612473" cy="370936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2763328" y="66475"/>
            <a:ext cx="4275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Unter der Rubrik „Verstoß“ werden wieder alle bekannten Informationen eingetragen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4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4" y="129395"/>
            <a:ext cx="11959425" cy="617651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0931094" y="336429"/>
            <a:ext cx="612473" cy="370936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 rot="16200000">
            <a:off x="10836202" y="1111827"/>
            <a:ext cx="802256" cy="1638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33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2509280" y="5007931"/>
            <a:ext cx="404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Übertretungsnorm aus Bescheid nehmen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356675" y="5826627"/>
            <a:ext cx="147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nicht befüllen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>
            <a:off x="2620773" y="5905196"/>
            <a:ext cx="6735902" cy="1638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1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59" b="5334"/>
          <a:stretch/>
        </p:blipFill>
        <p:spPr>
          <a:xfrm>
            <a:off x="120770" y="77639"/>
            <a:ext cx="11982029" cy="612475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797837" y="543463"/>
            <a:ext cx="902896" cy="336432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Ellipse 3"/>
          <p:cNvSpPr/>
          <p:nvPr/>
        </p:nvSpPr>
        <p:spPr>
          <a:xfrm>
            <a:off x="8298611" y="1802921"/>
            <a:ext cx="905774" cy="31055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 nach rechts 4"/>
          <p:cNvSpPr/>
          <p:nvPr/>
        </p:nvSpPr>
        <p:spPr>
          <a:xfrm rot="5400000">
            <a:off x="8479765" y="1371601"/>
            <a:ext cx="569346" cy="15527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7471949" y="564920"/>
            <a:ext cx="401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Übersetzte und signierte Straferkenntnis </a:t>
            </a:r>
          </a:p>
          <a:p>
            <a:r>
              <a:rPr lang="de-AT" dirty="0" smtClean="0"/>
              <a:t>hinzufügen bzw. hochladen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34</a:t>
            </a:fld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2586535" y="3175841"/>
            <a:ext cx="717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Deutschsprachiges Straferkenntnis und evtl. Hinweis: Amtssprache Deutsch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53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430"/>
          <a:stretch/>
        </p:blipFill>
        <p:spPr>
          <a:xfrm>
            <a:off x="172528" y="133006"/>
            <a:ext cx="11889230" cy="601762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35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3851564" y="2983345"/>
            <a:ext cx="36668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Bitte Nachweis über Zustellung </a:t>
            </a:r>
          </a:p>
          <a:p>
            <a:r>
              <a:rPr lang="de-AT" dirty="0"/>
              <a:t>übermitteln</a:t>
            </a:r>
          </a:p>
        </p:txBody>
      </p:sp>
    </p:spTree>
    <p:extLst>
      <p:ext uri="{BB962C8B-B14F-4D97-AF65-F5344CB8AC3E}">
        <p14:creationId xmlns:p14="http://schemas.microsoft.com/office/powerpoint/2010/main" val="17819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420" r="-1"/>
          <a:stretch/>
        </p:blipFill>
        <p:spPr>
          <a:xfrm>
            <a:off x="103517" y="78793"/>
            <a:ext cx="11893160" cy="642552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743136" y="3089157"/>
            <a:ext cx="2253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Art der Entscheidung</a:t>
            </a:r>
          </a:p>
          <a:p>
            <a:r>
              <a:rPr lang="de-AT" dirty="0" smtClean="0"/>
              <a:t>auswählen und Felder mit rotem Stern ausfüllen.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36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2666600" y="1533527"/>
            <a:ext cx="59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Deutschsprachiges Erkenntnis hochladen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73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6" y="227106"/>
            <a:ext cx="11348669" cy="647561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37</a:t>
            </a:fld>
            <a:endParaRPr lang="de-AT"/>
          </a:p>
        </p:txBody>
      </p:sp>
      <p:sp>
        <p:nvSpPr>
          <p:cNvPr id="4" name="Pfeil nach rechts 3"/>
          <p:cNvSpPr/>
          <p:nvPr/>
        </p:nvSpPr>
        <p:spPr>
          <a:xfrm rot="5637456">
            <a:off x="10148117" y="5035466"/>
            <a:ext cx="500672" cy="2261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9388533" y="4540094"/>
            <a:ext cx="219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Übersetzungssprache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167423" y="5911702"/>
            <a:ext cx="34340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dirty="0" smtClean="0"/>
              <a:t>Übersetzter </a:t>
            </a:r>
            <a:r>
              <a:rPr lang="de-AT" dirty="0"/>
              <a:t>Spruch (4000 Zeichen)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651" t="972" r="964"/>
          <a:stretch/>
        </p:blipFill>
        <p:spPr>
          <a:xfrm>
            <a:off x="172526" y="120769"/>
            <a:ext cx="11878295" cy="606437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0990053" y="276044"/>
            <a:ext cx="543465" cy="370936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 rot="16200000">
            <a:off x="10800273" y="1104180"/>
            <a:ext cx="940281" cy="1639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38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2517904" y="1414128"/>
            <a:ext cx="496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Übertretungsnorm vom Bescheid (4000 Zeichen)</a:t>
            </a:r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 rot="5637456">
            <a:off x="8679976" y="2278832"/>
            <a:ext cx="500672" cy="2261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7920392" y="1783460"/>
            <a:ext cx="219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Übersetzungssprache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647507" y="2995982"/>
            <a:ext cx="4839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dirty="0" smtClean="0"/>
              <a:t>Übersetzte </a:t>
            </a:r>
            <a:r>
              <a:rPr lang="de-AT" dirty="0"/>
              <a:t>Rechtsmittelbelehrung (4000 Zeichen)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10800000">
            <a:off x="3175865" y="5642272"/>
            <a:ext cx="500672" cy="2261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3710763" y="5563929"/>
            <a:ext cx="282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Bei Nein bleiben = einfacher</a:t>
            </a:r>
            <a:endParaRPr lang="de-DE" dirty="0"/>
          </a:p>
        </p:txBody>
      </p:sp>
      <p:cxnSp>
        <p:nvCxnSpPr>
          <p:cNvPr id="13" name="Gerader Verbinder 12"/>
          <p:cNvCxnSpPr/>
          <p:nvPr/>
        </p:nvCxnSpPr>
        <p:spPr>
          <a:xfrm>
            <a:off x="2647507" y="2115869"/>
            <a:ext cx="254559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7" y="193831"/>
            <a:ext cx="11854793" cy="4438554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>
          <a:xfrm rot="16200000">
            <a:off x="10955546" y="1216323"/>
            <a:ext cx="664238" cy="1466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11041812" y="534838"/>
            <a:ext cx="491706" cy="35368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/>
          <p:cNvSpPr/>
          <p:nvPr/>
        </p:nvSpPr>
        <p:spPr>
          <a:xfrm>
            <a:off x="5098211" y="772060"/>
            <a:ext cx="927642" cy="323495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4"/>
          <a:stretch/>
        </p:blipFill>
        <p:spPr>
          <a:xfrm>
            <a:off x="159489" y="1468048"/>
            <a:ext cx="11253886" cy="4777477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16200000">
            <a:off x="561797" y="3675342"/>
            <a:ext cx="687278" cy="1725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516982" y="4115852"/>
            <a:ext cx="80438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AT" dirty="0"/>
              <a:t>öffnen</a:t>
            </a:r>
          </a:p>
        </p:txBody>
      </p:sp>
      <p:sp>
        <p:nvSpPr>
          <p:cNvPr id="6" name="Ellipse 5"/>
          <p:cNvSpPr/>
          <p:nvPr/>
        </p:nvSpPr>
        <p:spPr>
          <a:xfrm>
            <a:off x="216123" y="3050771"/>
            <a:ext cx="1596052" cy="30682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59488" y="1045352"/>
            <a:ext cx="12156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/>
              <a:t>I. Ersuchen um Zustellung von Dokumenten an einen Dienstleister</a:t>
            </a:r>
            <a:endParaRPr lang="de-AT" sz="2000" dirty="0"/>
          </a:p>
        </p:txBody>
      </p:sp>
      <p:sp>
        <p:nvSpPr>
          <p:cNvPr id="10" name="Rechteck 9"/>
          <p:cNvSpPr/>
          <p:nvPr/>
        </p:nvSpPr>
        <p:spPr>
          <a:xfrm>
            <a:off x="0" y="10257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/>
              <a:t>Aufforderung zur Rechtfertigung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1462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40</a:t>
            </a:fld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8" y="1338595"/>
            <a:ext cx="11543507" cy="444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64957" y="507489"/>
            <a:ext cx="11086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Möglichkeit zum Schreiben einer Nachricht bzw. Anhängen weiterer Dokumente </a:t>
            </a:r>
            <a:r>
              <a:rPr lang="de-AT" smtClean="0"/>
              <a:t>vor allem </a:t>
            </a:r>
            <a:r>
              <a:rPr lang="de-AT" dirty="0" smtClean="0"/>
              <a:t>Zustellnachweis</a:t>
            </a:r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4346107" y="1499192"/>
            <a:ext cx="1790604" cy="346863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Pfeil nach rechts 5"/>
          <p:cNvSpPr/>
          <p:nvPr/>
        </p:nvSpPr>
        <p:spPr>
          <a:xfrm rot="16200000">
            <a:off x="4881256" y="2283421"/>
            <a:ext cx="720308" cy="1610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553" y="3204810"/>
            <a:ext cx="4582800" cy="2090531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 rot="6672987">
            <a:off x="9757708" y="2759416"/>
            <a:ext cx="720308" cy="1610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7289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41</a:t>
            </a:fld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48" y="1128871"/>
            <a:ext cx="9789979" cy="522747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88241" y="480765"/>
            <a:ext cx="10035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Auch nach dem Absenden können verschiedene Kommentare gesendet werden u.a. eine Erinnerung</a:t>
            </a:r>
            <a:endParaRPr lang="de-AT" dirty="0"/>
          </a:p>
        </p:txBody>
      </p:sp>
      <p:sp>
        <p:nvSpPr>
          <p:cNvPr id="5" name="Pfeil nach rechts 4"/>
          <p:cNvSpPr/>
          <p:nvPr/>
        </p:nvSpPr>
        <p:spPr>
          <a:xfrm rot="8135826">
            <a:off x="6567368" y="3074345"/>
            <a:ext cx="2291125" cy="22648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/>
          <p:cNvSpPr/>
          <p:nvPr/>
        </p:nvSpPr>
        <p:spPr>
          <a:xfrm>
            <a:off x="4376233" y="4016837"/>
            <a:ext cx="2556582" cy="346863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2705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42</a:t>
            </a:fld>
            <a:endParaRPr lang="de-A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2" y="848025"/>
            <a:ext cx="10150770" cy="57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588242" y="322823"/>
            <a:ext cx="7641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Informationen zu der Anfrage</a:t>
            </a:r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6727800" y="774873"/>
            <a:ext cx="1790604" cy="346863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Pfeil nach rechts 5"/>
          <p:cNvSpPr/>
          <p:nvPr/>
        </p:nvSpPr>
        <p:spPr>
          <a:xfrm rot="16200000">
            <a:off x="7262948" y="1559102"/>
            <a:ext cx="720308" cy="1610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2721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11"/>
          <a:stretch/>
        </p:blipFill>
        <p:spPr>
          <a:xfrm>
            <a:off x="65321" y="229749"/>
            <a:ext cx="12057174" cy="444576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9906000" y="662075"/>
            <a:ext cx="511834" cy="269578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 nach rechts 4"/>
          <p:cNvSpPr/>
          <p:nvPr/>
        </p:nvSpPr>
        <p:spPr>
          <a:xfrm rot="16200000">
            <a:off x="9798888" y="1293241"/>
            <a:ext cx="720308" cy="1610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0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9" y="151541"/>
            <a:ext cx="12031753" cy="417892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16200000">
            <a:off x="10601147" y="1241483"/>
            <a:ext cx="685802" cy="1610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44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433" y="607663"/>
            <a:ext cx="4702543" cy="259809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 rot="14673747">
            <a:off x="9232756" y="1247702"/>
            <a:ext cx="685802" cy="1610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9348367" y="1783396"/>
            <a:ext cx="1334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Anfrage </a:t>
            </a:r>
          </a:p>
          <a:p>
            <a:r>
              <a:rPr lang="de-AT" dirty="0" smtClean="0"/>
              <a:t>zurückholen</a:t>
            </a:r>
            <a:endParaRPr lang="de-AT" dirty="0"/>
          </a:p>
        </p:txBody>
      </p:sp>
      <p:sp>
        <p:nvSpPr>
          <p:cNvPr id="6" name="Ellipse 5"/>
          <p:cNvSpPr/>
          <p:nvPr/>
        </p:nvSpPr>
        <p:spPr>
          <a:xfrm>
            <a:off x="8730675" y="606520"/>
            <a:ext cx="930910" cy="269578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Ellipse 3"/>
          <p:cNvSpPr/>
          <p:nvPr/>
        </p:nvSpPr>
        <p:spPr>
          <a:xfrm>
            <a:off x="10575985" y="610316"/>
            <a:ext cx="652728" cy="269578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15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99" y="242079"/>
            <a:ext cx="7553325" cy="33718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68" y="2127239"/>
            <a:ext cx="6844634" cy="340389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flipV="1">
            <a:off x="6351915" y="1276708"/>
            <a:ext cx="980537" cy="319177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8" y="3004424"/>
            <a:ext cx="4945869" cy="3735238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rot="10800000">
            <a:off x="7436508" y="1362973"/>
            <a:ext cx="1086390" cy="1571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8522898" y="1251630"/>
            <a:ext cx="141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1. auswählen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7987390" y="5192800"/>
            <a:ext cx="139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2. bestätigen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437512" y="6279753"/>
            <a:ext cx="459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3. Unten links erscheint kurz diese Information</a:t>
            </a:r>
            <a:endParaRPr lang="de-AT" dirty="0"/>
          </a:p>
        </p:txBody>
      </p:sp>
      <p:sp>
        <p:nvSpPr>
          <p:cNvPr id="10" name="Pfeil nach rechts 9"/>
          <p:cNvSpPr/>
          <p:nvPr/>
        </p:nvSpPr>
        <p:spPr>
          <a:xfrm rot="16200000">
            <a:off x="8325623" y="4755892"/>
            <a:ext cx="717058" cy="1433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 nach rechts 10"/>
          <p:cNvSpPr/>
          <p:nvPr/>
        </p:nvSpPr>
        <p:spPr>
          <a:xfrm rot="10800000">
            <a:off x="4691800" y="6376274"/>
            <a:ext cx="745711" cy="17872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08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662" r="27242"/>
          <a:stretch/>
        </p:blipFill>
        <p:spPr>
          <a:xfrm>
            <a:off x="80624" y="258792"/>
            <a:ext cx="11952482" cy="534837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58150" y="3286664"/>
            <a:ext cx="1265208" cy="319178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2904914" y="2450704"/>
            <a:ext cx="4211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Entsprechender Bericht auswählen, mit</a:t>
            </a:r>
          </a:p>
          <a:p>
            <a:r>
              <a:rPr lang="de-AT" dirty="0" smtClean="0"/>
              <a:t>Doppelklick öffnen, bei Bedarf ausdrucken</a:t>
            </a:r>
            <a:endParaRPr lang="de-AT" dirty="0"/>
          </a:p>
        </p:txBody>
      </p:sp>
      <p:sp>
        <p:nvSpPr>
          <p:cNvPr id="6" name="Pfeil nach rechts 5"/>
          <p:cNvSpPr/>
          <p:nvPr/>
        </p:nvSpPr>
        <p:spPr>
          <a:xfrm rot="16200000">
            <a:off x="2930822" y="2053169"/>
            <a:ext cx="815198" cy="1696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3079630" y="1414731"/>
            <a:ext cx="465827" cy="22428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46</a:t>
            </a:fld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80624" y="4391247"/>
            <a:ext cx="2824290" cy="136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8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47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0" y="1635198"/>
            <a:ext cx="12192000" cy="24314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e-AT" sz="4000" dirty="0"/>
              <a:t>Schulungsveranstaltung zur Anwendung des</a:t>
            </a:r>
            <a:br>
              <a:rPr lang="de-AT" sz="4000" dirty="0"/>
            </a:br>
            <a:r>
              <a:rPr lang="de-AT" sz="4000" dirty="0"/>
              <a:t>EU-Binnenmarkt-Informationssystems (IMI)</a:t>
            </a:r>
            <a:br>
              <a:rPr lang="de-AT" sz="4000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b="1" dirty="0"/>
              <a:t>IMI-Startseite</a:t>
            </a:r>
            <a:r>
              <a:rPr lang="de-AT" dirty="0"/>
              <a:t>: </a:t>
            </a:r>
            <a:r>
              <a:rPr lang="de-AT" u="sng" dirty="0">
                <a:hlinkClick r:id="rId2"/>
              </a:rPr>
              <a:t>http://ec.europa.eu/internal_market/imi-net/index_de.htm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235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4"/>
          <a:stretch/>
        </p:blipFill>
        <p:spPr>
          <a:xfrm>
            <a:off x="332011" y="1155940"/>
            <a:ext cx="11253886" cy="508958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52871" y="2454520"/>
            <a:ext cx="854015" cy="258792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 nach rechts 7"/>
          <p:cNvSpPr/>
          <p:nvPr/>
        </p:nvSpPr>
        <p:spPr>
          <a:xfrm rot="10800000">
            <a:off x="1344008" y="2534163"/>
            <a:ext cx="657591" cy="1552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244415" y="2703483"/>
            <a:ext cx="11105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dirty="0" smtClean="0"/>
              <a:t>Startseite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68701" y="137065"/>
            <a:ext cx="9477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smtClean="0"/>
              <a:t>II. Beantwortung </a:t>
            </a:r>
            <a:r>
              <a:rPr lang="de-AT" sz="2400" dirty="0"/>
              <a:t>eines Ersuchens um Zustellung eines </a:t>
            </a:r>
            <a:r>
              <a:rPr lang="de-AT" sz="2400" dirty="0" err="1"/>
              <a:t>Straferkenntnisses</a:t>
            </a:r>
            <a:r>
              <a:rPr lang="de-AT" sz="2400" dirty="0"/>
              <a:t>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524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1" y="42655"/>
            <a:ext cx="11782425" cy="637222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074547" y="974870"/>
            <a:ext cx="1135808" cy="353684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49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35" y="1742536"/>
            <a:ext cx="5020376" cy="1764509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>
          <a:xfrm rot="10800000">
            <a:off x="6778708" y="3056739"/>
            <a:ext cx="910081" cy="1720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7775055" y="2940999"/>
            <a:ext cx="80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öffnen</a:t>
            </a:r>
          </a:p>
        </p:txBody>
      </p:sp>
      <p:sp>
        <p:nvSpPr>
          <p:cNvPr id="8" name="Rechteck 7"/>
          <p:cNvSpPr/>
          <p:nvPr/>
        </p:nvSpPr>
        <p:spPr>
          <a:xfrm>
            <a:off x="3266635" y="3507045"/>
            <a:ext cx="8827599" cy="140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7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58" y="1052180"/>
            <a:ext cx="5963483" cy="4753639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2147617" y="3697724"/>
            <a:ext cx="1056004" cy="163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375946" y="3595008"/>
            <a:ext cx="80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öffnen</a:t>
            </a:r>
            <a:endParaRPr lang="de-AT" dirty="0"/>
          </a:p>
        </p:txBody>
      </p:sp>
      <p:sp>
        <p:nvSpPr>
          <p:cNvPr id="6" name="Ellipse 5"/>
          <p:cNvSpPr/>
          <p:nvPr/>
        </p:nvSpPr>
        <p:spPr>
          <a:xfrm>
            <a:off x="3304956" y="3676458"/>
            <a:ext cx="1097737" cy="23346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24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5" y="215660"/>
            <a:ext cx="12075419" cy="542601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850500" y="1104181"/>
            <a:ext cx="455409" cy="17252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3863549" y="1812922"/>
            <a:ext cx="3973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dirty="0" smtClean="0"/>
              <a:t>Anfrage auswählen </a:t>
            </a:r>
          </a:p>
          <a:p>
            <a:pPr algn="ctr"/>
            <a:r>
              <a:rPr lang="de-AT" dirty="0" smtClean="0"/>
              <a:t>und mit Doppelklick öffnen</a:t>
            </a:r>
            <a:r>
              <a:rPr lang="de-AT" dirty="0"/>
              <a:t>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9287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" y="1009291"/>
            <a:ext cx="12026223" cy="497636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9816860" y="1453549"/>
            <a:ext cx="586596" cy="26742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9233140" y="1880558"/>
            <a:ext cx="1627515" cy="345057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8466197" y="140831"/>
            <a:ext cx="2908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Status: warten auf Akzeptanz</a:t>
            </a:r>
          </a:p>
          <a:p>
            <a:pPr algn="ctr"/>
            <a:r>
              <a:rPr lang="de-AT" dirty="0" smtClean="0">
                <a:sym typeface="Wingdings" panose="05000000000000000000" pitchFamily="2" charset="2"/>
              </a:rPr>
              <a:t> akzeptieren</a:t>
            </a:r>
            <a:endParaRPr lang="de-AT" dirty="0"/>
          </a:p>
        </p:txBody>
      </p:sp>
      <p:sp>
        <p:nvSpPr>
          <p:cNvPr id="6" name="Pfeil nach rechts 5"/>
          <p:cNvSpPr/>
          <p:nvPr/>
        </p:nvSpPr>
        <p:spPr>
          <a:xfrm rot="5400000">
            <a:off x="9828365" y="1005696"/>
            <a:ext cx="586590" cy="14952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1303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243"/>
          <a:stretch/>
        </p:blipFill>
        <p:spPr>
          <a:xfrm>
            <a:off x="155275" y="856612"/>
            <a:ext cx="11921706" cy="593237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8678174" y="1906438"/>
            <a:ext cx="1242203" cy="353684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4753154" y="120770"/>
            <a:ext cx="7323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dirty="0"/>
              <a:t>Status: </a:t>
            </a:r>
            <a:r>
              <a:rPr lang="de-AT" dirty="0" smtClean="0"/>
              <a:t>Akzeptiert</a:t>
            </a:r>
          </a:p>
          <a:p>
            <a:pPr algn="ctr"/>
            <a:r>
              <a:rPr lang="de-AT" dirty="0" smtClean="0"/>
              <a:t>Nun können die übermittelten Informationen eingesehen werden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4642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904" r="1031"/>
          <a:stretch/>
        </p:blipFill>
        <p:spPr>
          <a:xfrm>
            <a:off x="0" y="51758"/>
            <a:ext cx="9394166" cy="56763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379" r="18666"/>
          <a:stretch/>
        </p:blipFill>
        <p:spPr>
          <a:xfrm>
            <a:off x="4814039" y="543463"/>
            <a:ext cx="7109029" cy="588040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199072" y="284671"/>
            <a:ext cx="854015" cy="258792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6853387" y="756105"/>
            <a:ext cx="655607" cy="267419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5457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4" y="4237529"/>
            <a:ext cx="11058337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54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741299" y="580130"/>
            <a:ext cx="5422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Details der Entscheidung und Beantwortung der Anfrage</a:t>
            </a:r>
            <a:endParaRPr lang="de-AT" dirty="0"/>
          </a:p>
        </p:txBody>
      </p:sp>
      <p:sp>
        <p:nvSpPr>
          <p:cNvPr id="6" name="Ellipse 5"/>
          <p:cNvSpPr/>
          <p:nvPr/>
        </p:nvSpPr>
        <p:spPr>
          <a:xfrm>
            <a:off x="8433826" y="4150382"/>
            <a:ext cx="1418744" cy="352205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4344905" y="4407170"/>
            <a:ext cx="1446028" cy="37186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1" y="1233770"/>
            <a:ext cx="8290709" cy="261482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846714" y="1207892"/>
            <a:ext cx="778990" cy="275862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7946231" y="2042916"/>
            <a:ext cx="856889" cy="403889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9143198" y="2024665"/>
            <a:ext cx="2076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Herunterladen des </a:t>
            </a:r>
          </a:p>
          <a:p>
            <a:r>
              <a:rPr lang="de-AT" dirty="0" smtClean="0"/>
              <a:t>Strafbescheides um </a:t>
            </a:r>
          </a:p>
          <a:p>
            <a:r>
              <a:rPr lang="de-AT" dirty="0" smtClean="0"/>
              <a:t>Zuzustellen.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2389926" y="1153794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AT" dirty="0" smtClean="0"/>
              <a:t>1.</a:t>
            </a:r>
            <a:endParaRPr lang="de-AT" dirty="0"/>
          </a:p>
        </p:txBody>
      </p:sp>
      <p:sp>
        <p:nvSpPr>
          <p:cNvPr id="13" name="Rechteck 12"/>
          <p:cNvSpPr/>
          <p:nvPr/>
        </p:nvSpPr>
        <p:spPr>
          <a:xfrm>
            <a:off x="3940851" y="4321862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AT" dirty="0" smtClean="0"/>
              <a:t>2.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1789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602" r="-20"/>
          <a:stretch/>
        </p:blipFill>
        <p:spPr>
          <a:xfrm>
            <a:off x="94890" y="1222329"/>
            <a:ext cx="12014535" cy="557528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31720" y="1673525"/>
            <a:ext cx="1216325" cy="31055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2813548" y="544266"/>
            <a:ext cx="347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Entsprechende Antwort auswählen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07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05"/>
            <a:ext cx="12122562" cy="563660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015933" y="260305"/>
            <a:ext cx="621101" cy="248653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 rot="16200000">
            <a:off x="10954509" y="878857"/>
            <a:ext cx="728131" cy="1538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9853318" y="1319842"/>
            <a:ext cx="22692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Speichern – </a:t>
            </a:r>
            <a:r>
              <a:rPr lang="de-AT" sz="1600" dirty="0" smtClean="0"/>
              <a:t>wenn alle </a:t>
            </a:r>
          </a:p>
          <a:p>
            <a:r>
              <a:rPr lang="de-AT" sz="1600" dirty="0" smtClean="0"/>
              <a:t>Felder mit rotem Stern</a:t>
            </a:r>
          </a:p>
          <a:p>
            <a:r>
              <a:rPr lang="de-AT" sz="1600" dirty="0" smtClean="0"/>
              <a:t>ausgefüllt sind</a:t>
            </a:r>
            <a:endParaRPr lang="de-AT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56</a:t>
            </a:fld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3396686" y="3536782"/>
            <a:ext cx="141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Zustelldatum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667017" y="4765217"/>
            <a:ext cx="166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Zustellnachweis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7501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1670"/>
          <a:stretch/>
        </p:blipFill>
        <p:spPr>
          <a:xfrm>
            <a:off x="77638" y="641931"/>
            <a:ext cx="11976383" cy="451161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9325155" y="854016"/>
            <a:ext cx="836761" cy="345056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 nach rechts 4"/>
          <p:cNvSpPr/>
          <p:nvPr/>
        </p:nvSpPr>
        <p:spPr>
          <a:xfrm rot="16200000">
            <a:off x="9424360" y="1539813"/>
            <a:ext cx="707365" cy="16390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8907042" y="1908039"/>
            <a:ext cx="169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Antwort senden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37771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9" y="130072"/>
            <a:ext cx="11906168" cy="379494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r="49583" b="23666"/>
          <a:stretch/>
        </p:blipFill>
        <p:spPr>
          <a:xfrm>
            <a:off x="4261449" y="2527706"/>
            <a:ext cx="7807503" cy="408875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1024558" y="130072"/>
            <a:ext cx="681487" cy="301249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4261449" y="5089584"/>
            <a:ext cx="1268083" cy="36231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Pfeil nach rechts 5"/>
          <p:cNvSpPr/>
          <p:nvPr/>
        </p:nvSpPr>
        <p:spPr>
          <a:xfrm rot="10800000">
            <a:off x="5610351" y="5201727"/>
            <a:ext cx="1325286" cy="1605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7016455" y="5086073"/>
            <a:ext cx="311726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öffnen</a:t>
            </a:r>
          </a:p>
          <a:p>
            <a:r>
              <a:rPr lang="de-AT" sz="1400" dirty="0" smtClean="0"/>
              <a:t>Entsprechender Bericht mit Doppelklick </a:t>
            </a:r>
          </a:p>
          <a:p>
            <a:r>
              <a:rPr lang="de-AT" sz="1400" dirty="0" smtClean="0"/>
              <a:t>öffnen und bei Bedarf ausdrucken</a:t>
            </a:r>
            <a:endParaRPr lang="de-AT" sz="1400" dirty="0"/>
          </a:p>
        </p:txBody>
      </p:sp>
      <p:sp>
        <p:nvSpPr>
          <p:cNvPr id="8" name="Ellipse 7"/>
          <p:cNvSpPr/>
          <p:nvPr/>
        </p:nvSpPr>
        <p:spPr>
          <a:xfrm>
            <a:off x="7016455" y="3614467"/>
            <a:ext cx="523032" cy="21566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3809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59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0" y="1635198"/>
            <a:ext cx="12192000" cy="24314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e-AT" sz="4000" dirty="0"/>
              <a:t>Schulungsveranstaltung zur Anwendung des</a:t>
            </a:r>
            <a:br>
              <a:rPr lang="de-AT" sz="4000" dirty="0"/>
            </a:br>
            <a:r>
              <a:rPr lang="de-AT" sz="4000" dirty="0"/>
              <a:t>EU-Binnenmarkt-Informationssystems (IMI)</a:t>
            </a:r>
            <a:br>
              <a:rPr lang="de-AT" sz="4000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b="1" dirty="0"/>
              <a:t>IMI-Startseite</a:t>
            </a:r>
            <a:r>
              <a:rPr lang="de-AT" dirty="0"/>
              <a:t>: </a:t>
            </a:r>
            <a:r>
              <a:rPr lang="de-AT" u="sng" dirty="0">
                <a:hlinkClick r:id="rId2"/>
              </a:rPr>
              <a:t>http://ec.europa.eu/internal_market/imi-net/index_de.htm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09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99" y="251969"/>
            <a:ext cx="7706801" cy="6354062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2102240" y="4534439"/>
            <a:ext cx="2086588" cy="1811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1278717" y="4433428"/>
            <a:ext cx="802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öffnen</a:t>
            </a:r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4481130" y="4436336"/>
            <a:ext cx="5468269" cy="369332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4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4"/>
          <a:stretch/>
        </p:blipFill>
        <p:spPr>
          <a:xfrm>
            <a:off x="332011" y="1155940"/>
            <a:ext cx="11253886" cy="508958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63593" y="231450"/>
            <a:ext cx="1055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smtClean="0"/>
              <a:t>III. Entgegennahme der Beantwortung des Zustellungsersuchens</a:t>
            </a:r>
            <a:endParaRPr lang="de-AT" sz="24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60</a:t>
            </a:fld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352871" y="2454520"/>
            <a:ext cx="854015" cy="258792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rechts 15"/>
          <p:cNvSpPr/>
          <p:nvPr/>
        </p:nvSpPr>
        <p:spPr>
          <a:xfrm rot="10800000">
            <a:off x="1344008" y="2534163"/>
            <a:ext cx="657591" cy="1552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hteck 16"/>
          <p:cNvSpPr/>
          <p:nvPr/>
        </p:nvSpPr>
        <p:spPr>
          <a:xfrm>
            <a:off x="1244415" y="2703483"/>
            <a:ext cx="11105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dirty="0" smtClean="0"/>
              <a:t>Startseite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080" y="2813275"/>
            <a:ext cx="4638080" cy="11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558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1" y="446586"/>
            <a:ext cx="12016851" cy="5125928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10800000">
            <a:off x="5389856" y="2156622"/>
            <a:ext cx="890174" cy="16340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6280030" y="2043871"/>
            <a:ext cx="80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öffnen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1159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365" r="612" b="1053"/>
          <a:stretch/>
        </p:blipFill>
        <p:spPr>
          <a:xfrm>
            <a:off x="114452" y="327803"/>
            <a:ext cx="12022491" cy="568480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092764" y="1587260"/>
            <a:ext cx="523032" cy="21566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3620219" y="2682513"/>
            <a:ext cx="399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Entsprechende Beantwortung markieren und </a:t>
            </a:r>
            <a:r>
              <a:rPr lang="de-AT" dirty="0"/>
              <a:t>mit Doppelklick </a:t>
            </a:r>
            <a:r>
              <a:rPr lang="de-AT" dirty="0" smtClean="0"/>
              <a:t>öffnen</a:t>
            </a:r>
            <a:endParaRPr lang="de-AT" dirty="0"/>
          </a:p>
        </p:txBody>
      </p:sp>
      <p:sp>
        <p:nvSpPr>
          <p:cNvPr id="5" name="Pfeil nach rechts 4"/>
          <p:cNvSpPr/>
          <p:nvPr/>
        </p:nvSpPr>
        <p:spPr>
          <a:xfrm rot="16200000">
            <a:off x="4963217" y="2222588"/>
            <a:ext cx="776226" cy="14392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64146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432" t="566" r="943"/>
          <a:stretch/>
        </p:blipFill>
        <p:spPr>
          <a:xfrm>
            <a:off x="54563" y="1052421"/>
            <a:ext cx="12016991" cy="566755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325720" y="207835"/>
            <a:ext cx="7474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Informationen der eigenen Anfrage werden angezeigt.</a:t>
            </a:r>
          </a:p>
          <a:p>
            <a:r>
              <a:rPr lang="de-AT" dirty="0" smtClean="0"/>
              <a:t>Unter „Ersuchen/Antwort“ findet man die Antwort der ersuchten Behörde.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63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022" y="1346760"/>
            <a:ext cx="7659169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5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968" t="677" b="14544"/>
          <a:stretch/>
        </p:blipFill>
        <p:spPr>
          <a:xfrm>
            <a:off x="112142" y="577969"/>
            <a:ext cx="12003728" cy="4451231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64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484" y="875708"/>
            <a:ext cx="7659169" cy="26673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708756" y="1066817"/>
            <a:ext cx="1276710" cy="301249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Ellipse 3"/>
          <p:cNvSpPr/>
          <p:nvPr/>
        </p:nvSpPr>
        <p:spPr>
          <a:xfrm>
            <a:off x="7231244" y="827969"/>
            <a:ext cx="1276710" cy="301249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7462555" y="2100622"/>
            <a:ext cx="3991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Z.B. Zustellnachweis fehlt</a:t>
            </a:r>
            <a:endParaRPr lang="de-AT" dirty="0"/>
          </a:p>
        </p:txBody>
      </p:sp>
      <p:sp>
        <p:nvSpPr>
          <p:cNvPr id="8" name="Pfeil nach rechts 7"/>
          <p:cNvSpPr/>
          <p:nvPr/>
        </p:nvSpPr>
        <p:spPr>
          <a:xfrm rot="15267188">
            <a:off x="8162553" y="1575692"/>
            <a:ext cx="776226" cy="23819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9866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65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0" y="1019646"/>
            <a:ext cx="12192000" cy="3662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e-AT" sz="4000" dirty="0"/>
              <a:t>Schulungsveranstaltung zur Anwendung des</a:t>
            </a:r>
            <a:br>
              <a:rPr lang="de-AT" sz="4000" dirty="0"/>
            </a:br>
            <a:r>
              <a:rPr lang="de-AT" sz="4000" dirty="0"/>
              <a:t>EU-Binnenmarkt-Informationssystems (IMI</a:t>
            </a:r>
            <a:r>
              <a:rPr lang="de-AT" sz="4000" dirty="0" smtClean="0"/>
              <a:t>)</a:t>
            </a:r>
          </a:p>
          <a:p>
            <a:pPr algn="ctr"/>
            <a:endParaRPr lang="de-AT" sz="4000" dirty="0"/>
          </a:p>
          <a:p>
            <a:pPr algn="ctr"/>
            <a:r>
              <a:rPr lang="de-AT" sz="4000" b="1" dirty="0" smtClean="0"/>
              <a:t>Vollstreckung</a:t>
            </a:r>
            <a:r>
              <a:rPr lang="de-AT" sz="4000" dirty="0"/>
              <a:t/>
            </a:r>
            <a:br>
              <a:rPr lang="de-AT" sz="4000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b="1" dirty="0"/>
              <a:t>IMI-Startseite</a:t>
            </a:r>
            <a:r>
              <a:rPr lang="de-AT" dirty="0"/>
              <a:t>: </a:t>
            </a:r>
            <a:r>
              <a:rPr lang="de-AT" u="sng" dirty="0">
                <a:hlinkClick r:id="rId2"/>
              </a:rPr>
              <a:t>http://ec.europa.eu/internal_market/imi-net/index_de.htm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0928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4"/>
          <a:stretch/>
        </p:blipFill>
        <p:spPr>
          <a:xfrm>
            <a:off x="332011" y="1155940"/>
            <a:ext cx="11253886" cy="508958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175193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dirty="0" smtClean="0"/>
              <a:t>Vollstreckung </a:t>
            </a:r>
            <a:r>
              <a:rPr lang="de-AT" sz="3200" dirty="0"/>
              <a:t>von </a:t>
            </a:r>
            <a:r>
              <a:rPr lang="de-AT" sz="3200" dirty="0" smtClean="0"/>
              <a:t>Straferkenntnissen</a:t>
            </a:r>
          </a:p>
          <a:p>
            <a:pPr algn="ctr"/>
            <a:r>
              <a:rPr lang="de-AT" sz="2000" dirty="0" smtClean="0"/>
              <a:t>Ersuchen um Betreibung einer Sanktion und/oder </a:t>
            </a:r>
            <a:r>
              <a:rPr lang="de-AT" sz="2000" dirty="0" err="1" smtClean="0"/>
              <a:t>Geldbusse</a:t>
            </a:r>
            <a:endParaRPr lang="de-AT" sz="20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66</a:t>
            </a:fld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442954" y="2858548"/>
            <a:ext cx="1765686" cy="258792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 nach rechts 10"/>
          <p:cNvSpPr/>
          <p:nvPr/>
        </p:nvSpPr>
        <p:spPr>
          <a:xfrm rot="13881407">
            <a:off x="1613883" y="3450438"/>
            <a:ext cx="657591" cy="1552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1676716" y="3833365"/>
            <a:ext cx="11197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dirty="0" smtClean="0"/>
              <a:t>Öffnen</a:t>
            </a:r>
          </a:p>
        </p:txBody>
      </p:sp>
    </p:spTree>
    <p:extLst>
      <p:ext uri="{BB962C8B-B14F-4D97-AF65-F5344CB8AC3E}">
        <p14:creationId xmlns:p14="http://schemas.microsoft.com/office/powerpoint/2010/main" val="2326053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67</a:t>
            </a:fld>
            <a:endParaRPr lang="de-AT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58" y="1052180"/>
            <a:ext cx="5963483" cy="4753639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2147617" y="3272404"/>
            <a:ext cx="1056004" cy="163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375946" y="3169688"/>
            <a:ext cx="80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öffnen</a:t>
            </a:r>
            <a:endParaRPr lang="de-AT" dirty="0"/>
          </a:p>
        </p:txBody>
      </p:sp>
      <p:sp>
        <p:nvSpPr>
          <p:cNvPr id="10" name="Ellipse 9"/>
          <p:cNvSpPr/>
          <p:nvPr/>
        </p:nvSpPr>
        <p:spPr>
          <a:xfrm>
            <a:off x="3304956" y="3251138"/>
            <a:ext cx="1692346" cy="23346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90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4"/>
            <a:ext cx="12192000" cy="562481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0880122" y="1396298"/>
            <a:ext cx="638355" cy="250165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 rot="16200000">
            <a:off x="10871495" y="1957014"/>
            <a:ext cx="655608" cy="1725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631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" y="754827"/>
            <a:ext cx="12002129" cy="607664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737029" y="1552755"/>
            <a:ext cx="455409" cy="17252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3252530" y="108497"/>
            <a:ext cx="4011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Das entsprechende Zustellungsersuchen </a:t>
            </a:r>
          </a:p>
          <a:p>
            <a:r>
              <a:rPr lang="de-AT" dirty="0" smtClean="0"/>
              <a:t>auswählen und mit Doppelklick öffnen</a:t>
            </a:r>
            <a:endParaRPr lang="de-AT" dirty="0"/>
          </a:p>
        </p:txBody>
      </p:sp>
      <p:sp>
        <p:nvSpPr>
          <p:cNvPr id="5" name="Pfeil nach rechts 4"/>
          <p:cNvSpPr/>
          <p:nvPr/>
        </p:nvSpPr>
        <p:spPr>
          <a:xfrm rot="5400000">
            <a:off x="3638442" y="921517"/>
            <a:ext cx="647374" cy="1673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38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27" y="200696"/>
            <a:ext cx="7921403" cy="665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1961681" y="3529348"/>
            <a:ext cx="797492" cy="2007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8389089" y="3391783"/>
            <a:ext cx="1063256" cy="306403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6241332" y="2860158"/>
            <a:ext cx="352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Ca. 6 Wochen – Behörde Zeit geben</a:t>
            </a:r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 rot="10800000">
            <a:off x="5431455" y="2933831"/>
            <a:ext cx="797492" cy="2007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15263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499" t="890" r="665"/>
          <a:stretch/>
        </p:blipFill>
        <p:spPr>
          <a:xfrm>
            <a:off x="119057" y="897146"/>
            <a:ext cx="11956211" cy="560717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378375" y="1094757"/>
            <a:ext cx="905775" cy="293296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 rot="5400000">
            <a:off x="6546563" y="680605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6297282" y="127890"/>
            <a:ext cx="124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auswählen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27446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9" r="1"/>
          <a:stretch/>
        </p:blipFill>
        <p:spPr>
          <a:xfrm>
            <a:off x="241542" y="743776"/>
            <a:ext cx="11715164" cy="547396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10279" y="3170755"/>
            <a:ext cx="1672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Fragen abhaken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1761109" y="374444"/>
            <a:ext cx="2515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Vollstreckungsersuchen: 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492734" y="4230499"/>
            <a:ext cx="859805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Alternativ findet man das Modul 3 „Vollstreckung von Straferkenntnissen“ </a:t>
            </a:r>
          </a:p>
          <a:p>
            <a:r>
              <a:rPr lang="de-AT" dirty="0" smtClean="0"/>
              <a:t>auch auf folgendem Weg: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 err="1" smtClean="0"/>
              <a:t>Requests</a:t>
            </a:r>
            <a:r>
              <a:rPr lang="de-AT" dirty="0" smtClean="0"/>
              <a:t> (New </a:t>
            </a:r>
            <a:r>
              <a:rPr lang="de-AT" dirty="0" err="1" smtClean="0"/>
              <a:t>forms</a:t>
            </a:r>
            <a:r>
              <a:rPr lang="de-AT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Create Request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 smtClean="0"/>
              <a:t>Einheitliches Dokument – Ersuchen um Betreibung einer Sanktion und/oder Geldbuße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  <a:p>
            <a:r>
              <a:rPr lang="de-AT" dirty="0" smtClean="0"/>
              <a:t>Anmerkung: Auf diesem Weg müssen die Daten jedoch nochmals eingetragen werden.</a:t>
            </a:r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67393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5" y="679479"/>
            <a:ext cx="12050935" cy="589224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0972800" y="679479"/>
            <a:ext cx="586596" cy="21606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 rot="16200000">
            <a:off x="10981826" y="1180936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4201064" y="238729"/>
            <a:ext cx="757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Wenn alles ausgefüllt und die Behörde ausgewählt wurde</a:t>
            </a:r>
            <a:r>
              <a:rPr lang="de-AT" dirty="0">
                <a:sym typeface="Wingdings" panose="05000000000000000000" pitchFamily="2" charset="2"/>
              </a:rPr>
              <a:t> weiter mit „Next“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77742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0894768" cy="54439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1807"/>
          <a:stretch/>
        </p:blipFill>
        <p:spPr>
          <a:xfrm>
            <a:off x="4734627" y="918797"/>
            <a:ext cx="7333728" cy="580118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9799608" y="250166"/>
            <a:ext cx="543464" cy="241539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6728604" y="1397479"/>
            <a:ext cx="586596" cy="232913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/>
          <p:cNvSpPr/>
          <p:nvPr/>
        </p:nvSpPr>
        <p:spPr>
          <a:xfrm>
            <a:off x="1078302" y="483078"/>
            <a:ext cx="810883" cy="250166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146012" y="5620304"/>
            <a:ext cx="4528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Die Daten werden vom Zustellungsersuchen übernommen und müssen nicht nochmal eingetragen werden.</a:t>
            </a:r>
            <a:endParaRPr lang="de-AT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73</a:t>
            </a:fld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3250690" y="630489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Dienstleister = </a:t>
            </a:r>
            <a:r>
              <a:rPr lang="de-AT" dirty="0" err="1" smtClean="0"/>
              <a:t>Bescheidadressat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11151933">
            <a:off x="1894016" y="685839"/>
            <a:ext cx="1361323" cy="2009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75632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0" y="74226"/>
            <a:ext cx="12023783" cy="617129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769079" y="629728"/>
            <a:ext cx="1138687" cy="250166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 rot="5400000">
            <a:off x="8418495" y="1439730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7455780" y="580087"/>
            <a:ext cx="308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D</a:t>
            </a:r>
            <a:r>
              <a:rPr lang="de-AT" dirty="0" smtClean="0"/>
              <a:t>ie Entscheidung muss jedoch</a:t>
            </a:r>
          </a:p>
          <a:p>
            <a:r>
              <a:rPr lang="de-AT" dirty="0" smtClean="0"/>
              <a:t>nochmal hochgeladen werden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74</a:t>
            </a:fld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2594344" y="3423684"/>
            <a:ext cx="663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Hier lade ich IMI-Bericht über Zustellung des </a:t>
            </a:r>
            <a:r>
              <a:rPr lang="de-AT" dirty="0" err="1" smtClean="0"/>
              <a:t>Straferkenntnisses</a:t>
            </a:r>
            <a:r>
              <a:rPr lang="de-AT" dirty="0" smtClean="0"/>
              <a:t> hoch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2348824" y="4541328"/>
            <a:ext cx="1138687" cy="25016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3679616" y="4527431"/>
            <a:ext cx="459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Möglichkeit eigene BH Strafaktzahl einzutragen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65322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209165"/>
            <a:ext cx="11430885" cy="639078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75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4178644" y="4263652"/>
            <a:ext cx="706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Zustelldatum der Ausländischen Behörde plus 4 Wochen Rechtsmittelfrist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 rot="10800000">
            <a:off x="3594703" y="4369395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4178643" y="4873638"/>
            <a:ext cx="529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Vollstreckungsverjährung nach österreichischem Recht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 rot="10800000">
            <a:off x="3594702" y="4979381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 nach rechts 8"/>
          <p:cNvSpPr/>
          <p:nvPr/>
        </p:nvSpPr>
        <p:spPr>
          <a:xfrm rot="5637456">
            <a:off x="10061085" y="5153562"/>
            <a:ext cx="388996" cy="2261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9611826" y="4688748"/>
            <a:ext cx="219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Übersetzungssprache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030287" y="5922335"/>
            <a:ext cx="19899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dirty="0" smtClean="0"/>
              <a:t>Übersetzter Spruch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3347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311"/>
          <a:stretch/>
        </p:blipFill>
        <p:spPr>
          <a:xfrm>
            <a:off x="173980" y="669451"/>
            <a:ext cx="11790858" cy="563413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097547" y="948905"/>
            <a:ext cx="1138687" cy="250166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3140015" y="255180"/>
            <a:ext cx="561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Art und Höhe der Geldstrafe müssen eingetragen werden.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76</a:t>
            </a:fld>
            <a:endParaRPr lang="de-AT"/>
          </a:p>
        </p:txBody>
      </p:sp>
      <p:sp>
        <p:nvSpPr>
          <p:cNvPr id="6" name="Pfeil nach rechts 5"/>
          <p:cNvSpPr/>
          <p:nvPr/>
        </p:nvSpPr>
        <p:spPr>
          <a:xfrm rot="11452189">
            <a:off x="5236234" y="1257979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3740782" y="1364202"/>
            <a:ext cx="425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Bedeutet lediglich Seite 2 der Entscheidung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664746" y="214467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Geldstrafe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38240" y="3086608"/>
            <a:ext cx="5935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„1.000,50“ das Komma ist bei der Eingabe als Punkt zu setzen</a:t>
            </a:r>
          </a:p>
          <a:p>
            <a:r>
              <a:rPr lang="de-DE" dirty="0" smtClean="0"/>
              <a:t>und der Tausenderpunkt ist wegzulassen.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11452189">
            <a:off x="3602967" y="2978189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 nach rechts 10"/>
          <p:cNvSpPr/>
          <p:nvPr/>
        </p:nvSpPr>
        <p:spPr>
          <a:xfrm rot="10800000">
            <a:off x="3623894" y="3555135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63478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573" t="1131" r="4295"/>
          <a:stretch/>
        </p:blipFill>
        <p:spPr>
          <a:xfrm>
            <a:off x="112142" y="301925"/>
            <a:ext cx="11971577" cy="5607169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1507637" y="241540"/>
            <a:ext cx="576082" cy="31055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 nach rechts 4"/>
          <p:cNvSpPr/>
          <p:nvPr/>
        </p:nvSpPr>
        <p:spPr>
          <a:xfrm rot="16200000">
            <a:off x="11412205" y="942503"/>
            <a:ext cx="766947" cy="18372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105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78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885196"/>
            <a:ext cx="8983071" cy="532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71594" y="510363"/>
            <a:ext cx="88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Fortsetzung vorhergehender  Seite „Entscheidung 2“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 rot="10800000">
            <a:off x="4473208" y="1413844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5086500" y="1277942"/>
            <a:ext cx="252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Nicht relevant ankreuzen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9178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647" t="1474" r="297" b="45501"/>
          <a:stretch/>
        </p:blipFill>
        <p:spPr>
          <a:xfrm>
            <a:off x="77638" y="138023"/>
            <a:ext cx="12030190" cy="2734574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16200000">
            <a:off x="10908502" y="1034288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Ellipse 3"/>
          <p:cNvSpPr/>
          <p:nvPr/>
        </p:nvSpPr>
        <p:spPr>
          <a:xfrm>
            <a:off x="10895162" y="416611"/>
            <a:ext cx="612476" cy="29938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8" y="2735444"/>
            <a:ext cx="12030190" cy="386304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498821" y="2989609"/>
            <a:ext cx="612476" cy="29938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 nach rechts 6"/>
          <p:cNvSpPr/>
          <p:nvPr/>
        </p:nvSpPr>
        <p:spPr>
          <a:xfrm rot="16200000">
            <a:off x="9591084" y="3615175"/>
            <a:ext cx="585796" cy="1578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79</a:t>
            </a:fld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0837965" y="132064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create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24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8</a:t>
            </a:fld>
            <a:endParaRPr lang="de-A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6" y="259390"/>
            <a:ext cx="6049338" cy="360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08" y="1677895"/>
            <a:ext cx="7688262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feil nach rechts 4"/>
          <p:cNvSpPr/>
          <p:nvPr/>
        </p:nvSpPr>
        <p:spPr>
          <a:xfrm rot="8438890">
            <a:off x="5673079" y="1587318"/>
            <a:ext cx="2086588" cy="1811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7535426" y="797093"/>
            <a:ext cx="2310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Auswahl der Behörde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3977943" y="2352353"/>
            <a:ext cx="2366237" cy="444008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 nach rechts 7"/>
          <p:cNvSpPr/>
          <p:nvPr/>
        </p:nvSpPr>
        <p:spPr>
          <a:xfrm rot="5400000">
            <a:off x="9004871" y="1385045"/>
            <a:ext cx="797492" cy="2007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623614" y="1003048"/>
            <a:ext cx="33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1</a:t>
            </a:r>
          </a:p>
        </p:txBody>
      </p:sp>
      <p:sp>
        <p:nvSpPr>
          <p:cNvPr id="10" name="Rechteck 9"/>
          <p:cNvSpPr/>
          <p:nvPr/>
        </p:nvSpPr>
        <p:spPr>
          <a:xfrm>
            <a:off x="6856470" y="1003048"/>
            <a:ext cx="26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2</a:t>
            </a:r>
          </a:p>
        </p:txBody>
      </p:sp>
      <p:sp>
        <p:nvSpPr>
          <p:cNvPr id="11" name="Ellipse 10"/>
          <p:cNvSpPr/>
          <p:nvPr/>
        </p:nvSpPr>
        <p:spPr>
          <a:xfrm>
            <a:off x="8859252" y="1922564"/>
            <a:ext cx="1183119" cy="363437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1963369" y="1003048"/>
            <a:ext cx="2534203" cy="444008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9503977" y="1178086"/>
            <a:ext cx="26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944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9</a:t>
            </a:fld>
            <a:endParaRPr lang="de-A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1" y="344894"/>
            <a:ext cx="6376708" cy="481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48" y="3036991"/>
            <a:ext cx="6132697" cy="333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7535426" y="1120258"/>
            <a:ext cx="3299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Detailinformationen der ausgewählten Behörde</a:t>
            </a:r>
            <a:endParaRPr lang="de-AT" dirty="0"/>
          </a:p>
        </p:txBody>
      </p:sp>
      <p:sp>
        <p:nvSpPr>
          <p:cNvPr id="6" name="Pfeil nach rechts 5"/>
          <p:cNvSpPr/>
          <p:nvPr/>
        </p:nvSpPr>
        <p:spPr>
          <a:xfrm rot="9181690" flipV="1">
            <a:off x="3436041" y="2473677"/>
            <a:ext cx="4372687" cy="2123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834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edit="true" text="02 IMI Zustellung und Vollstreckung"/>
    <f:field ref="objsubject" par="" edit="true" text=""/>
    <f:field ref="objcreatedby" par="" text="Benes, Robert"/>
    <f:field ref="objcreatedat" par="" text="04.12.2017 14:15:57"/>
    <f:field ref="objchangedby" par="" text="Benes, Robert"/>
    <f:field ref="objmodifiedat" par="" text="02.10.2018 14:28:06"/>
    <f:field ref="doc_FSCFOLIO_1_1001_FieldDocumentNumber" par="" text=""/>
    <f:field ref="doc_FSCFOLIO_1_1001_FieldSubject" par="" edit="true" text=""/>
    <f:field ref="FSCFOLIO_1_1001_FieldCurrentUser" par="" text="Robert Benes"/>
    <f:field ref="CCAPRECONFIG_15_1001_Objektname" par="" edit="true" text="02 IMI Zustellung und Vollstreckung"/>
    <f:field ref="CCAPRECONFIG_15_1001_Objektname" par="" edit="true" text="02 IMI Zustellung und Vollstreckung"/>
  </f:record>
  <f:display par="" text="...">
    <f:field ref="FSCFOLIO_1_1001_FieldCurrentUser" text="Aktueller Benutzer"/>
    <f:field ref="objcreatedat" text="Erzeugt am/um"/>
    <f:field ref="objcreatedby" text="Erzeugt von"/>
    <f:field ref="objsubject" text="FSC Betreff"/>
    <f:field ref="objmodifiedat" text="Letzte Änderung am/um"/>
    <f:field ref="objchangedby" text="Letzte Änderung von"/>
    <f:field ref="objname" text="Name"/>
    <f:field ref="CCAPRECONFIG_15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902</Words>
  <Application>Microsoft Office PowerPoint</Application>
  <PresentationFormat>Breitbild</PresentationFormat>
  <Paragraphs>255</Paragraphs>
  <Slides>79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Wingdings</vt:lpstr>
      <vt:lpstr>Office Theme</vt:lpstr>
      <vt:lpstr>Schulungsveranstaltung zur Anwendung des EU-Binnenmarkt-Informationssystems (IMI)  Aufforderung zur Rechtfertigung,  Zustellung und Vollstreckung  IMI-Startseite: http://ec.europa.eu/internal_market/imi-net/index_de.htm  </vt:lpstr>
      <vt:lpstr>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Schachenhofer</dc:creator>
  <cp:lastModifiedBy>Benes Robert (LAD1)</cp:lastModifiedBy>
  <cp:revision>148</cp:revision>
  <cp:lastPrinted>2018-04-16T13:46:09Z</cp:lastPrinted>
  <dcterms:created xsi:type="dcterms:W3CDTF">2016-11-26T18:58:13Z</dcterms:created>
  <dcterms:modified xsi:type="dcterms:W3CDTF">2018-10-02T12:28:05Z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name="FSC#FSCLAKIS@15.1000:Abgeschlossen" pid="2" fmtid="{D5CDD505-2E9C-101B-9397-08002B2CF9AE}">
    <vt:lpwstr/>
  </property>
  <property name="FSC#FSCLAKIS@15.1000:Abgezeichnet_am" pid="3" fmtid="{D5CDD505-2E9C-101B-9397-08002B2CF9AE}">
    <vt:lpwstr/>
  </property>
  <property name="FSC#FSCLAKIS@15.1000:Abgezeichnet_von" pid="4" fmtid="{D5CDD505-2E9C-101B-9397-08002B2CF9AE}">
    <vt:lpwstr/>
  </property>
  <property name="FSC#FSCLAKIS@15.1000:Abgezeichnet2_am" pid="5" fmtid="{D5CDD505-2E9C-101B-9397-08002B2CF9AE}">
    <vt:lpwstr/>
  </property>
  <property name="FSC#FSCLAKIS@15.1000:Abgezeichnet2_von" pid="6" fmtid="{D5CDD505-2E9C-101B-9397-08002B2CF9AE}">
    <vt:lpwstr/>
  </property>
  <property name="FSC#FSCLAKIS@15.1000:Abschriftsklausel" pid="7" fmtid="{D5CDD505-2E9C-101B-9397-08002B2CF9AE}">
    <vt:lpwstr/>
  </property>
  <property name="FSC#FSCLAKIS@15.1000:AktBetreff" pid="8" fmtid="{D5CDD505-2E9C-101B-9397-08002B2CF9AE}">
    <vt:lpwstr/>
  </property>
  <property name="FSC#FSCLAKIS@15.1000:Bearbeiter_Tit_NN" pid="9" fmtid="{D5CDD505-2E9C-101B-9397-08002B2CF9AE}">
    <vt:lpwstr/>
  </property>
  <property name="FSC#FSCLAKIS@15.1000:Bearbeiter_Tit_VN_NN" pid="10" fmtid="{D5CDD505-2E9C-101B-9397-08002B2CF9AE}">
    <vt:lpwstr/>
  </property>
  <property name="FSC#FSCLAKIS@15.1000:Beilagen" pid="11" fmtid="{D5CDD505-2E9C-101B-9397-08002B2CF9AE}">
    <vt:lpwstr/>
  </property>
  <property name="FSC#FSCLAKIS@15.1000:Betreff" pid="12" fmtid="{D5CDD505-2E9C-101B-9397-08002B2CF9AE}">
    <vt:lpwstr/>
  </property>
  <property name="FSC#FSCLAKIS@15.1000:Bezug" pid="13" fmtid="{D5CDD505-2E9C-101B-9397-08002B2CF9AE}">
    <vt:lpwstr/>
  </property>
  <property name="FSC#FSCLAKIS@15.1000:DW_Bearbeiter" pid="14" fmtid="{D5CDD505-2E9C-101B-9397-08002B2CF9AE}">
    <vt:lpwstr/>
  </property>
  <property name="FSC#FSCLAKIS@15.1000:DW_Eigentuemer_Zuschrift" pid="15" fmtid="{D5CDD505-2E9C-101B-9397-08002B2CF9AE}">
    <vt:lpwstr/>
  </property>
  <property name="FSC#FSCLAKIS@15.1000:Geschlecht_Bearbeiter" pid="16" fmtid="{D5CDD505-2E9C-101B-9397-08002B2CF9AE}">
    <vt:lpwstr/>
  </property>
  <property name="FSC#FSCLAKIS@15.1000:Geschlecht_Eigentuemer_Zuschrift" pid="17" fmtid="{D5CDD505-2E9C-101B-9397-08002B2CF9AE}">
    <vt:lpwstr/>
  </property>
  <property name="FSC#FSCLAKIS@15.1000:Eigentuemer_Zuschrift_Tit_NN" pid="18" fmtid="{D5CDD505-2E9C-101B-9397-08002B2CF9AE}">
    <vt:lpwstr/>
  </property>
  <property name="FSC#FSCLAKIS@15.1000:Eigentuemer_Zuschrift_Tit_VN_NN" pid="19" fmtid="{D5CDD505-2E9C-101B-9397-08002B2CF9AE}">
    <vt:lpwstr/>
  </property>
  <property name="FSC#FSCLAKIS@15.1000:Erzeugt_am" pid="20" fmtid="{D5CDD505-2E9C-101B-9397-08002B2CF9AE}">
    <vt:lpwstr>04.12.2017</vt:lpwstr>
  </property>
  <property name="FSC#FSCLAKIS@15.1000:Fertigungsklausel" pid="21" fmtid="{D5CDD505-2E9C-101B-9397-08002B2CF9AE}">
    <vt:lpwstr/>
  </property>
  <property name="FSC#FSCLAKIS@15.1000:Fertigungsklausel2" pid="22" fmtid="{D5CDD505-2E9C-101B-9397-08002B2CF9AE}">
    <vt:lpwstr/>
  </property>
  <property name="FSC#FSCLAKIS@15.1000:Kennzeichen" pid="23" fmtid="{D5CDD505-2E9C-101B-9397-08002B2CF9AE}">
    <vt:lpwstr/>
  </property>
  <property name="FSC#FSCLAKIS@15.1000:Objektname" pid="24" fmtid="{D5CDD505-2E9C-101B-9397-08002B2CF9AE}">
    <vt:lpwstr>02 IMI Zustellung und Vollstreckung</vt:lpwstr>
  </property>
  <property name="FSC#FSCLAKIS@15.1000:RsabAbsender" pid="25" fmtid="{D5CDD505-2E9C-101B-9397-08002B2CF9AE}">
    <vt:lpwstr>Amt der NÖ Landesregierung_x000d__x000a_Abteilung Landesamtsdirektion_x000d__x000a_Landhausplatz 1_x000d__x000a_3109 St. Pölten</vt:lpwstr>
  </property>
  <property name="FSC#FSCLAKIS@15.1000:Text_nach_Fertigung" pid="26" fmtid="{D5CDD505-2E9C-101B-9397-08002B2CF9AE}">
    <vt:lpwstr/>
  </property>
  <property name="FSC#FSCLAKIS@15.1000:Unterschrieben_am" pid="27" fmtid="{D5CDD505-2E9C-101B-9397-08002B2CF9AE}">
    <vt:lpwstr/>
  </property>
  <property name="FSC#FSCLAKIS@15.1000:Unterschrieben_von" pid="28" fmtid="{D5CDD505-2E9C-101B-9397-08002B2CF9AE}">
    <vt:lpwstr/>
  </property>
  <property name="FSC#FSCLAKIS@15.1000:Unterschrieben2_am" pid="29" fmtid="{D5CDD505-2E9C-101B-9397-08002B2CF9AE}">
    <vt:lpwstr/>
  </property>
  <property name="FSC#FSCLAKIS@15.1000:Unterschrieben2_von" pid="30" fmtid="{D5CDD505-2E9C-101B-9397-08002B2CF9AE}">
    <vt:lpwstr/>
  </property>
  <property name="FSC#FSCLAKIS@15.1000:Unterschrieben_von_Tit_VN_NN_gsp" pid="31" fmtid="{D5CDD505-2E9C-101B-9397-08002B2CF9AE}">
    <vt:lpwstr/>
  </property>
  <property name="FSC#FSCLAKIS@15.1000:Unterschrieben_von_Tit_VN_NN_ng" pid="32" fmtid="{D5CDD505-2E9C-101B-9397-08002B2CF9AE}">
    <vt:lpwstr/>
  </property>
  <property name="FSC#FSCLAKIS@15.1000:Gesperrt_Bearbeiter" pid="33" fmtid="{D5CDD505-2E9C-101B-9397-08002B2CF9AE}">
    <vt:lpwstr/>
  </property>
  <property name="FSC#FSCLAKIS@15.1000:Systemaenderungszeitpunkt" pid="34" fmtid="{D5CDD505-2E9C-101B-9397-08002B2CF9AE}">
    <vt:lpwstr>2. Oktober 2018</vt:lpwstr>
  </property>
  <property name="FSC#FSCLAKIS@15.1000:Eingangsdatum_ON" pid="35" fmtid="{D5CDD505-2E9C-101B-9397-08002B2CF9AE}">
    <vt:lpwstr/>
  </property>
  <property name="FSC#FSCLAKIS@15.1000:Frist_ON" pid="36" fmtid="{D5CDD505-2E9C-101B-9397-08002B2CF9AE}">
    <vt:lpwstr/>
  </property>
  <property name="FSC#FSCLAKIS@15.1000:Anmerkung_ON" pid="37" fmtid="{D5CDD505-2E9C-101B-9397-08002B2CF9AE}">
    <vt:lpwstr/>
  </property>
  <property name="FSC#FSCLAKIS@15.1000:Inhalt_ON" pid="38" fmtid="{D5CDD505-2E9C-101B-9397-08002B2CF9AE}">
    <vt:lpwstr/>
  </property>
  <property name="FSC#FSCLAKIS@15.1000:Hinweis_ON" pid="39" fmtid="{D5CDD505-2E9C-101B-9397-08002B2CF9AE}">
    <vt:lpwstr/>
  </property>
  <property name="FSC#FSCLAKIS@15.1000:Erledigung_ON" pid="40" fmtid="{D5CDD505-2E9C-101B-9397-08002B2CF9AE}">
    <vt:lpwstr/>
  </property>
  <property name="FSC#FSCLAKIS@15.1000:DVR" pid="41" fmtid="{D5CDD505-2E9C-101B-9397-08002B2CF9AE}">
    <vt:lpwstr/>
  </property>
  <property name="FSC#FSCLAKIS@15.1000:Eigentuemer_Objekt_Tit_VN_NN" pid="42" fmtid="{D5CDD505-2E9C-101B-9397-08002B2CF9AE}">
    <vt:lpwstr>Robert Benes</vt:lpwstr>
  </property>
  <property name="FSC#FSCLAKIS@15.1000:DW_Eigentuemer_Objekt" pid="43" fmtid="{D5CDD505-2E9C-101B-9397-08002B2CF9AE}">
    <vt:lpwstr>12226</vt:lpwstr>
  </property>
  <property name="FSC#NOELLAKISFORMSPROP@1000.8803:xmldata3" pid="44" fmtid="{D5CDD505-2E9C-101B-9397-08002B2CF9AE}">
    <vt:lpwstr>keine Verkäufer</vt:lpwstr>
  </property>
  <property name="FSC#NOELLAKISFORMSPROP@1000.8803:xmldata3n" pid="45" fmtid="{D5CDD505-2E9C-101B-9397-08002B2CF9AE}">
    <vt:lpwstr>TEXT: LEER (!)</vt:lpwstr>
  </property>
  <property name="FSC#NOELLAKISFORMSPROP@1000.8803:xmldata10" pid="46" fmtid="{D5CDD505-2E9C-101B-9397-08002B2CF9AE}">
    <vt:lpwstr>keine Käufer</vt:lpwstr>
  </property>
  <property name="FSC#NOELLAKISFORMSPROP@1000.8803:xmldata10n" pid="47" fmtid="{D5CDD505-2E9C-101B-9397-08002B2CF9AE}">
    <vt:lpwstr>TEXT: LEER (!)</vt:lpwstr>
  </property>
  <property name="FSC#NOELLAKISFORMSPROP@1000.8803:xmldata100" pid="48" fmtid="{D5CDD505-2E9C-101B-9397-08002B2CF9AE}">
    <vt:lpwstr>kein Rechtsgeschäft</vt:lpwstr>
  </property>
  <property name="FSC#NOELLAKISFORMSPROP@1000.8803:xmldata100n" pid="49" fmtid="{D5CDD505-2E9C-101B-9397-08002B2CF9AE}">
    <vt:lpwstr>kein Rechtsgeschäft</vt:lpwstr>
  </property>
  <property name="FSC#NOELLAKISFORMSPROP@1000.8803:xmldata101" pid="50" fmtid="{D5CDD505-2E9C-101B-9397-08002B2CF9AE}">
    <vt:lpwstr>kein Datum</vt:lpwstr>
  </property>
  <property name="FSC#NOELLAKISFORMSPROP@1000.8803:xmldata101n" pid="51" fmtid="{D5CDD505-2E9C-101B-9397-08002B2CF9AE}">
    <vt:lpwstr>kein Datum</vt:lpwstr>
  </property>
  <property name="FSC#NOELLAKISFORMSPROP@1000.8803:xmldata102" pid="52" fmtid="{D5CDD505-2E9C-101B-9397-08002B2CF9AE}">
    <vt:lpwstr>Keine Aktenzahl des Rechtsgeschäfts erfasst</vt:lpwstr>
  </property>
  <property name="FSC#NOELLAKISFORMSPROP@1000.8803:xmldata102n" pid="53" fmtid="{D5CDD505-2E9C-101B-9397-08002B2CF9AE}">
    <vt:lpwstr>Keine Aktenzahl des Rechtsgeschäfts erfasst</vt:lpwstr>
  </property>
  <property name="FSC#NOELLAKISFORMSPROP@1000.8803:xmldata20" pid="54" fmtid="{D5CDD505-2E9C-101B-9397-08002B2CF9AE}">
    <vt:lpwstr>keine Grundstücke</vt:lpwstr>
  </property>
  <property name="FSC#NOELLAKISFORMSPROP@1000.8803:xmldata20n" pid="55" fmtid="{D5CDD505-2E9C-101B-9397-08002B2CF9AE}">
    <vt:lpwstr>TEXT: LEER (!)</vt:lpwstr>
  </property>
  <property name="FSC#NOELLAKISFORMSPROP@1000.8803:xmldata103" pid="56" fmtid="{D5CDD505-2E9C-101B-9397-08002B2CF9AE}">
    <vt:lpwstr>Kein Zuschlag - Gericht erfasst</vt:lpwstr>
  </property>
  <property name="FSC#NOELLAKISFORMSPROP@1000.8803:xmldata103n" pid="57" fmtid="{D5CDD505-2E9C-101B-9397-08002B2CF9AE}">
    <vt:lpwstr/>
  </property>
  <property name="FSC#NOELLAKISFORMSPROP@1000.8803:xmldata104" pid="58" fmtid="{D5CDD505-2E9C-101B-9397-08002B2CF9AE}">
    <vt:lpwstr>Kein Zuschlag - Datum erfasst</vt:lpwstr>
  </property>
  <property name="FSC#NOELLAKISFORMSPROP@1000.8803:xmldata104n" pid="59" fmtid="{D5CDD505-2E9C-101B-9397-08002B2CF9AE}">
    <vt:lpwstr>Kein Zuschlag - Datum erfasst</vt:lpwstr>
  </property>
  <property name="FSC#NOELLAKISFORMSPROP@1000.8803:xmldata105" pid="60" fmtid="{D5CDD505-2E9C-101B-9397-08002B2CF9AE}">
    <vt:lpwstr>Kein Zuschlag - Zahl erfasst</vt:lpwstr>
  </property>
  <property name="FSC#NOELLAKISFORMSPROP@1000.8803:xmldata105n" pid="61" fmtid="{D5CDD505-2E9C-101B-9397-08002B2CF9AE}">
    <vt:lpwstr>Kein Zuschlag - Zahl erfasst</vt:lpwstr>
  </property>
  <property name="FSC#NOELLAKISFORMSPROP@1000.8803:xmldata30" pid="62" fmtid="{D5CDD505-2E9C-101B-9397-08002B2CF9AE}">
    <vt:lpwstr>Kein Vertreter erfasst</vt:lpwstr>
  </property>
  <property name="FSC#NOELLAKISFORMSPROP@1000.8803:xmldata30n" pid="63" fmtid="{D5CDD505-2E9C-101B-9397-08002B2CF9AE}">
    <vt:lpwstr>Kein Vertreter erfasst</vt:lpwstr>
  </property>
  <property name="FSC#NOELLAKISFORMSPROP@1000.8803:xmldataVertrEnt" pid="64" fmtid="{D5CDD505-2E9C-101B-9397-08002B2CF9AE}">
    <vt:lpwstr>Kein Vertreter erfasst</vt:lpwstr>
  </property>
  <property name="FSC#NOELLAKISFORMSPROP@1000.8803:xmldataVertrEntn" pid="65" fmtid="{D5CDD505-2E9C-101B-9397-08002B2CF9AE}">
    <vt:lpwstr>Kein Vertreter erfasst</vt:lpwstr>
  </property>
  <property name="FSC#NOELLAKISFORMSPROP@1000.8803:xmldataGrundstEnt" pid="66" fmtid="{D5CDD505-2E9C-101B-9397-08002B2CF9AE}">
    <vt:lpwstr>keine Grundstücke</vt:lpwstr>
  </property>
  <property name="FSC#NOELLAKISFORMSPROP@1000.8803:xmldataGrundstEntn" pid="67" fmtid="{D5CDD505-2E9C-101B-9397-08002B2CF9AE}">
    <vt:lpwstr>TEXT: LEER (!)</vt:lpwstr>
  </property>
  <property name="FSC#NOELLAKISFORMSPROP@1000.8803:xmldataGVAVerk" pid="68" fmtid="{D5CDD505-2E9C-101B-9397-08002B2CF9AE}">
    <vt:lpwstr>keine Verkäufer</vt:lpwstr>
  </property>
  <property name="FSC#NOELLAKISFORMSPROP@1000.8803:xmldataGVAVerkn" pid="69" fmtid="{D5CDD505-2E9C-101B-9397-08002B2CF9AE}">
    <vt:lpwstr>TEXT: LEER (!)</vt:lpwstr>
  </property>
  <property name="FSC#NOELLAKISFORMSPROP@1000.8803:xmldataGVAKaeufer" pid="70" fmtid="{D5CDD505-2E9C-101B-9397-08002B2CF9AE}">
    <vt:lpwstr>keine Käufer</vt:lpwstr>
  </property>
  <property name="FSC#NOELLAKISFORMSPROP@1000.8803:xmldataGVAKaeufern" pid="71" fmtid="{D5CDD505-2E9C-101B-9397-08002B2CF9AE}">
    <vt:lpwstr>TEXT: LEER (!)</vt:lpwstr>
  </property>
  <property name="FSC#NOELLAKISFORMSPROP@1000.8803:xmldataGVARechtsgesch" pid="72" fmtid="{D5CDD505-2E9C-101B-9397-08002B2CF9AE}">
    <vt:lpwstr>kein Rechtsgeschäft</vt:lpwstr>
  </property>
  <property name="FSC#NOELLAKISFORMSPROP@1000.8803:xmldataGVARechtsgeschn" pid="73" fmtid="{D5CDD505-2E9C-101B-9397-08002B2CF9AE}">
    <vt:lpwstr>kein Rechtsgeschäft</vt:lpwstr>
  </property>
  <property name="FSC#NOELLAKISFORMSPROP@1000.8803:xmldataGVA_RG_dat" pid="74" fmtid="{D5CDD505-2E9C-101B-9397-08002B2CF9AE}">
    <vt:lpwstr>kein Datum</vt:lpwstr>
  </property>
  <property name="FSC#NOELLAKISFORMSPROP@1000.8803:xmldataGVA_RG_datn" pid="75" fmtid="{D5CDD505-2E9C-101B-9397-08002B2CF9AE}">
    <vt:lpwstr>kein Datum</vt:lpwstr>
  </property>
  <property name="FSC#NOELLAKISFORMSPROP@1000.8803:xmldata_RG_Zahl_GVA" pid="76" fmtid="{D5CDD505-2E9C-101B-9397-08002B2CF9AE}">
    <vt:lpwstr>Keine Aktenzahl des Rechtsgeschäfts erfasst</vt:lpwstr>
  </property>
  <property name="FSC#NOELLAKISFORMSPROP@1000.8803:xmldata_RG_Zahl_GVAn" pid="77" fmtid="{D5CDD505-2E9C-101B-9397-08002B2CF9AE}">
    <vt:lpwstr>Keine Aktenzahl des Rechtsgeschäfts erfasst</vt:lpwstr>
  </property>
  <property name="FSC#NOELLAKISFORMSPROP@1000.8803:xmldata_grundstueck_GVA" pid="78" fmtid="{D5CDD505-2E9C-101B-9397-08002B2CF9AE}">
    <vt:lpwstr>keine Grundstücke</vt:lpwstr>
  </property>
  <property name="FSC#NOELLAKISFORMSPROP@1000.8803:xmldata_grundstueck_GVAn" pid="79" fmtid="{D5CDD505-2E9C-101B-9397-08002B2CF9AE}">
    <vt:lpwstr>TEXT: LEER (!)</vt:lpwstr>
  </property>
  <property name="FSC#NOELLAKISFORMSPROP@1000.8803:xmldataZuschlagGVA" pid="80" fmtid="{D5CDD505-2E9C-101B-9397-08002B2CF9AE}">
    <vt:lpwstr>Kein Zuschlag - Gericht erfasst</vt:lpwstr>
  </property>
  <property name="FSC#NOELLAKISFORMSPROP@1000.8803:xmldataZuschlagGVAn" pid="81" fmtid="{D5CDD505-2E9C-101B-9397-08002B2CF9AE}">
    <vt:lpwstr/>
  </property>
  <property name="FSC#NOELLAKISFORMSPROP@1000.8803:xmldata_ZuDat_GVA" pid="82" fmtid="{D5CDD505-2E9C-101B-9397-08002B2CF9AE}">
    <vt:lpwstr>Kein Zuschlag - Datum erfasst</vt:lpwstr>
  </property>
  <property name="FSC#NOELLAKISFORMSPROP@1000.8803:xmldata_ZuDat_GVAn" pid="83" fmtid="{D5CDD505-2E9C-101B-9397-08002B2CF9AE}">
    <vt:lpwstr>Kein Zuschlag - Datum erfasst</vt:lpwstr>
  </property>
  <property name="FSC#NOELLAKISFORMSPROP@1000.8803:xmldata_ZuZahl_GVA" pid="84" fmtid="{D5CDD505-2E9C-101B-9397-08002B2CF9AE}">
    <vt:lpwstr>Kein Zuschlag - Zahl erfasst</vt:lpwstr>
  </property>
  <property name="FSC#NOELLAKISFORMSPROP@1000.8803:xmldata_ZuZahl_GVAn" pid="85" fmtid="{D5CDD505-2E9C-101B-9397-08002B2CF9AE}">
    <vt:lpwstr>Kein Zuschlag - Zahl erfasst</vt:lpwstr>
  </property>
  <property name="FSC#NOELLAKISFORMSPROP@1000.8803:xmldata_Vertreter_GVA" pid="86" fmtid="{D5CDD505-2E9C-101B-9397-08002B2CF9AE}">
    <vt:lpwstr>Kein Vertreter erfasst</vt:lpwstr>
  </property>
  <property name="FSC#NOELLAKISFORMSPROP@1000.8803:xmldata_Vertreter_GVAn" pid="87" fmtid="{D5CDD505-2E9C-101B-9397-08002B2CF9AE}">
    <vt:lpwstr>Kein Vertreter erfasst</vt:lpwstr>
  </property>
  <property name="FSC#COOSYSTEM@1.1:Container" pid="88" fmtid="{D5CDD505-2E9C-101B-9397-08002B2CF9AE}">
    <vt:lpwstr>COO.1000.8802.49.11103289</vt:lpwstr>
  </property>
  <property name="FSC#COOELAK@1.1001:Subject" pid="89" fmtid="{D5CDD505-2E9C-101B-9397-08002B2CF9AE}">
    <vt:lpwstr>Schulungsunterlage</vt:lpwstr>
  </property>
  <property name="FSC#COOELAK@1.1001:FileReference" pid="90" fmtid="{D5CDD505-2E9C-101B-9397-08002B2CF9AE}">
    <vt:lpwstr/>
  </property>
  <property name="FSC#COOELAK@1.1001:FileRefYear" pid="91" fmtid="{D5CDD505-2E9C-101B-9397-08002B2CF9AE}">
    <vt:lpwstr/>
  </property>
  <property name="FSC#COOELAK@1.1001:FileRefOrdinal" pid="92" fmtid="{D5CDD505-2E9C-101B-9397-08002B2CF9AE}">
    <vt:lpwstr/>
  </property>
  <property name="FSC#COOELAK@1.1001:FileRefOU" pid="93" fmtid="{D5CDD505-2E9C-101B-9397-08002B2CF9AE}">
    <vt:lpwstr/>
  </property>
  <property name="FSC#COOELAK@1.1001:Organization" pid="94" fmtid="{D5CDD505-2E9C-101B-9397-08002B2CF9AE}">
    <vt:lpwstr/>
  </property>
  <property name="FSC#COOELAK@1.1001:Owner" pid="95" fmtid="{D5CDD505-2E9C-101B-9397-08002B2CF9AE}">
    <vt:lpwstr>Benes Robert</vt:lpwstr>
  </property>
  <property name="FSC#COOELAK@1.1001:OwnerExtension" pid="96" fmtid="{D5CDD505-2E9C-101B-9397-08002B2CF9AE}">
    <vt:lpwstr>12226</vt:lpwstr>
  </property>
  <property name="FSC#COOELAK@1.1001:OwnerFaxExtension" pid="97" fmtid="{D5CDD505-2E9C-101B-9397-08002B2CF9AE}">
    <vt:lpwstr/>
  </property>
  <property name="FSC#COOELAK@1.1001:DispatchedBy" pid="98" fmtid="{D5CDD505-2E9C-101B-9397-08002B2CF9AE}">
    <vt:lpwstr/>
  </property>
  <property name="FSC#COOELAK@1.1001:DispatchedAt" pid="99" fmtid="{D5CDD505-2E9C-101B-9397-08002B2CF9AE}">
    <vt:lpwstr/>
  </property>
  <property name="FSC#COOELAK@1.1001:ApprovedBy" pid="100" fmtid="{D5CDD505-2E9C-101B-9397-08002B2CF9AE}">
    <vt:lpwstr/>
  </property>
  <property name="FSC#COOELAK@1.1001:ApprovedAt" pid="101" fmtid="{D5CDD505-2E9C-101B-9397-08002B2CF9AE}">
    <vt:lpwstr/>
  </property>
  <property name="FSC#COOELAK@1.1001:Department" pid="102" fmtid="{D5CDD505-2E9C-101B-9397-08002B2CF9AE}">
    <vt:lpwstr>LAD1 (Abteilung Landesamtsdirektion)</vt:lpwstr>
  </property>
  <property name="FSC#COOELAK@1.1001:CreatedAt" pid="103" fmtid="{D5CDD505-2E9C-101B-9397-08002B2CF9AE}">
    <vt:lpwstr>04.12.2017</vt:lpwstr>
  </property>
  <property name="FSC#COOELAK@1.1001:OU" pid="104" fmtid="{D5CDD505-2E9C-101B-9397-08002B2CF9AE}">
    <vt:lpwstr>LAD1-AS (Abteilung Landesamtsdirektion / Allgemeine Schreibstelle)</vt:lpwstr>
  </property>
  <property name="FSC#COOELAK@1.1001:Priority" pid="105" fmtid="{D5CDD505-2E9C-101B-9397-08002B2CF9AE}">
    <vt:lpwstr> ()</vt:lpwstr>
  </property>
  <property name="FSC#COOELAK@1.1001:ObjBarCode" pid="106" fmtid="{D5CDD505-2E9C-101B-9397-08002B2CF9AE}">
    <vt:lpwstr>*COO.1000.8802.49.11103289*</vt:lpwstr>
  </property>
  <property name="FSC#COOELAK@1.1001:RefBarCode" pid="107" fmtid="{D5CDD505-2E9C-101B-9397-08002B2CF9AE}">
    <vt:lpwstr/>
  </property>
  <property name="FSC#COOELAK@1.1001:FileRefBarCode" pid="108" fmtid="{D5CDD505-2E9C-101B-9397-08002B2CF9AE}">
    <vt:lpwstr>**</vt:lpwstr>
  </property>
  <property name="FSC#COOELAK@1.1001:ExternalRef" pid="109" fmtid="{D5CDD505-2E9C-101B-9397-08002B2CF9AE}">
    <vt:lpwstr/>
  </property>
  <property name="FSC#COOELAK@1.1001:IncomingNumber" pid="110" fmtid="{D5CDD505-2E9C-101B-9397-08002B2CF9AE}">
    <vt:lpwstr/>
  </property>
  <property name="FSC#COOELAK@1.1001:IncomingSubject" pid="111" fmtid="{D5CDD505-2E9C-101B-9397-08002B2CF9AE}">
    <vt:lpwstr/>
  </property>
  <property name="FSC#COOELAK@1.1001:ProcessResponsible" pid="112" fmtid="{D5CDD505-2E9C-101B-9397-08002B2CF9AE}">
    <vt:lpwstr/>
  </property>
  <property name="FSC#COOELAK@1.1001:ProcessResponsiblePhone" pid="113" fmtid="{D5CDD505-2E9C-101B-9397-08002B2CF9AE}">
    <vt:lpwstr/>
  </property>
  <property name="FSC#COOELAK@1.1001:ProcessResponsibleMail" pid="114" fmtid="{D5CDD505-2E9C-101B-9397-08002B2CF9AE}">
    <vt:lpwstr/>
  </property>
  <property name="FSC#COOELAK@1.1001:ProcessResponsibleFax" pid="115" fmtid="{D5CDD505-2E9C-101B-9397-08002B2CF9AE}">
    <vt:lpwstr/>
  </property>
  <property name="FSC#COOELAK@1.1001:ApproverFirstName" pid="116" fmtid="{D5CDD505-2E9C-101B-9397-08002B2CF9AE}">
    <vt:lpwstr/>
  </property>
  <property name="FSC#COOELAK@1.1001:ApproverSurName" pid="117" fmtid="{D5CDD505-2E9C-101B-9397-08002B2CF9AE}">
    <vt:lpwstr/>
  </property>
  <property name="FSC#COOELAK@1.1001:ApproverTitle" pid="118" fmtid="{D5CDD505-2E9C-101B-9397-08002B2CF9AE}">
    <vt:lpwstr/>
  </property>
  <property name="FSC#COOELAK@1.1001:ExternalDate" pid="119" fmtid="{D5CDD505-2E9C-101B-9397-08002B2CF9AE}">
    <vt:lpwstr/>
  </property>
  <property name="FSC#COOELAK@1.1001:SettlementApprovedAt" pid="120" fmtid="{D5CDD505-2E9C-101B-9397-08002B2CF9AE}">
    <vt:lpwstr/>
  </property>
  <property name="FSC#COOELAK@1.1001:BaseNumber" pid="121" fmtid="{D5CDD505-2E9C-101B-9397-08002B2CF9AE}">
    <vt:lpwstr/>
  </property>
  <property name="FSC#COOELAK@1.1001:CurrentUserRolePos" pid="122" fmtid="{D5CDD505-2E9C-101B-9397-08002B2CF9AE}">
    <vt:lpwstr>Bearbeitung</vt:lpwstr>
  </property>
  <property name="FSC#COOELAK@1.1001:CurrentUserEmail" pid="123" fmtid="{D5CDD505-2E9C-101B-9397-08002B2CF9AE}">
    <vt:lpwstr>robert.benes@noel.gv.at</vt:lpwstr>
  </property>
  <property name="FSC#ELAKGOV@1.1001:PersonalSubjGender" pid="124" fmtid="{D5CDD505-2E9C-101B-9397-08002B2CF9AE}">
    <vt:lpwstr/>
  </property>
  <property name="FSC#ELAKGOV@1.1001:PersonalSubjFirstName" pid="125" fmtid="{D5CDD505-2E9C-101B-9397-08002B2CF9AE}">
    <vt:lpwstr/>
  </property>
  <property name="FSC#ELAKGOV@1.1001:PersonalSubjSurName" pid="126" fmtid="{D5CDD505-2E9C-101B-9397-08002B2CF9AE}">
    <vt:lpwstr/>
  </property>
  <property name="FSC#ELAKGOV@1.1001:PersonalSubjSalutation" pid="127" fmtid="{D5CDD505-2E9C-101B-9397-08002B2CF9AE}">
    <vt:lpwstr/>
  </property>
  <property name="FSC#ELAKGOV@1.1001:PersonalSubjAddress" pid="128" fmtid="{D5CDD505-2E9C-101B-9397-08002B2CF9AE}">
    <vt:lpwstr/>
  </property>
  <property name="FSC#ATSTATECFG@1.1001:Office" pid="129" fmtid="{D5CDD505-2E9C-101B-9397-08002B2CF9AE}">
    <vt:lpwstr/>
  </property>
  <property name="FSC#ATSTATECFG@1.1001:Agent" pid="130" fmtid="{D5CDD505-2E9C-101B-9397-08002B2CF9AE}">
    <vt:lpwstr/>
  </property>
  <property name="FSC#ATSTATECFG@1.1001:AgentPhone" pid="131" fmtid="{D5CDD505-2E9C-101B-9397-08002B2CF9AE}">
    <vt:lpwstr/>
  </property>
  <property name="FSC#ATSTATECFG@1.1001:DepartmentFax" pid="132" fmtid="{D5CDD505-2E9C-101B-9397-08002B2CF9AE}">
    <vt:lpwstr/>
  </property>
  <property name="FSC#ATSTATECFG@1.1001:DepartmentEMail" pid="133" fmtid="{D5CDD505-2E9C-101B-9397-08002B2CF9AE}">
    <vt:lpwstr/>
  </property>
  <property name="FSC#ATSTATECFG@1.1001:SubfileDate" pid="134" fmtid="{D5CDD505-2E9C-101B-9397-08002B2CF9AE}">
    <vt:lpwstr/>
  </property>
  <property name="FSC#ATSTATECFG@1.1001:SubfileSubject" pid="135" fmtid="{D5CDD505-2E9C-101B-9397-08002B2CF9AE}">
    <vt:lpwstr>Schulungsunterlage</vt:lpwstr>
  </property>
  <property name="FSC#ATSTATECFG@1.1001:DepartmentZipCode" pid="136" fmtid="{D5CDD505-2E9C-101B-9397-08002B2CF9AE}">
    <vt:lpwstr/>
  </property>
  <property name="FSC#ATSTATECFG@1.1001:DepartmentCountry" pid="137" fmtid="{D5CDD505-2E9C-101B-9397-08002B2CF9AE}">
    <vt:lpwstr/>
  </property>
  <property name="FSC#ATSTATECFG@1.1001:DepartmentCity" pid="138" fmtid="{D5CDD505-2E9C-101B-9397-08002B2CF9AE}">
    <vt:lpwstr/>
  </property>
  <property name="FSC#ATSTATECFG@1.1001:DepartmentStreet" pid="139" fmtid="{D5CDD505-2E9C-101B-9397-08002B2CF9AE}">
    <vt:lpwstr/>
  </property>
  <property name="FSC#ATSTATECFG@1.1001:DepartmentDVR" pid="140" fmtid="{D5CDD505-2E9C-101B-9397-08002B2CF9AE}">
    <vt:lpwstr/>
  </property>
  <property name="FSC#ATSTATECFG@1.1001:DepartmentUID" pid="141" fmtid="{D5CDD505-2E9C-101B-9397-08002B2CF9AE}">
    <vt:lpwstr/>
  </property>
  <property name="FSC#ATSTATECFG@1.1001:SubfileReference" pid="142" fmtid="{D5CDD505-2E9C-101B-9397-08002B2CF9AE}">
    <vt:lpwstr/>
  </property>
  <property name="FSC#ATSTATECFG@1.1001:Clause" pid="143" fmtid="{D5CDD505-2E9C-101B-9397-08002B2CF9AE}">
    <vt:lpwstr/>
  </property>
  <property name="FSC#ATSTATECFG@1.1001:ExternalFile" pid="144" fmtid="{D5CDD505-2E9C-101B-9397-08002B2CF9AE}">
    <vt:lpwstr/>
  </property>
  <property name="FSC#ATSTATECFG@1.1001:ApprovedSignature" pid="145" fmtid="{D5CDD505-2E9C-101B-9397-08002B2CF9AE}">
    <vt:lpwstr/>
  </property>
  <property name="FSC#ATSTATECFG@1.1001:BankAccount" pid="146" fmtid="{D5CDD505-2E9C-101B-9397-08002B2CF9AE}">
    <vt:lpwstr/>
  </property>
  <property name="FSC#ATSTATECFG@1.1001:BankAccountOwner" pid="147" fmtid="{D5CDD505-2E9C-101B-9397-08002B2CF9AE}">
    <vt:lpwstr/>
  </property>
  <property name="FSC#ATSTATECFG@1.1001:BankInstitute" pid="148" fmtid="{D5CDD505-2E9C-101B-9397-08002B2CF9AE}">
    <vt:lpwstr/>
  </property>
  <property name="FSC#ATSTATECFG@1.1001:BankAccountID" pid="149" fmtid="{D5CDD505-2E9C-101B-9397-08002B2CF9AE}">
    <vt:lpwstr/>
  </property>
  <property name="FSC#ATSTATECFG@1.1001:BankAccountIBAN" pid="150" fmtid="{D5CDD505-2E9C-101B-9397-08002B2CF9AE}">
    <vt:lpwstr/>
  </property>
  <property name="FSC#ATSTATECFG@1.1001:BankAccountBIC" pid="151" fmtid="{D5CDD505-2E9C-101B-9397-08002B2CF9AE}">
    <vt:lpwstr/>
  </property>
  <property name="FSC#ATSTATECFG@1.1001:BankName" pid="152" fmtid="{D5CDD505-2E9C-101B-9397-08002B2CF9AE}">
    <vt:lpwstr/>
  </property>
  <property name="FSC#ATPRECONFIG@1.1001:ChargePreview" pid="153" fmtid="{D5CDD505-2E9C-101B-9397-08002B2CF9AE}">
    <vt:lpwstr/>
  </property>
  <property name="FSC#FSCFOLIO@1.1001:docpropproject" pid="154" fmtid="{D5CDD505-2E9C-101B-9397-08002B2CF9AE}">
    <vt:lpwstr/>
  </property>
</Properties>
</file>