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256" r:id="rId3"/>
    <p:sldId id="313" r:id="rId4"/>
    <p:sldId id="320" r:id="rId5"/>
    <p:sldId id="301" r:id="rId6"/>
    <p:sldId id="302" r:id="rId7"/>
    <p:sldId id="314" r:id="rId8"/>
    <p:sldId id="312" r:id="rId9"/>
    <p:sldId id="303" r:id="rId10"/>
    <p:sldId id="304" r:id="rId11"/>
    <p:sldId id="305" r:id="rId12"/>
    <p:sldId id="306" r:id="rId13"/>
    <p:sldId id="315" r:id="rId14"/>
    <p:sldId id="307" r:id="rId15"/>
    <p:sldId id="321" r:id="rId16"/>
    <p:sldId id="322" r:id="rId17"/>
    <p:sldId id="323" r:id="rId18"/>
    <p:sldId id="324" r:id="rId19"/>
    <p:sldId id="316" r:id="rId20"/>
    <p:sldId id="326" r:id="rId21"/>
    <p:sldId id="327" r:id="rId22"/>
    <p:sldId id="330" r:id="rId23"/>
    <p:sldId id="331" r:id="rId24"/>
    <p:sldId id="319" r:id="rId25"/>
    <p:sldId id="325" r:id="rId26"/>
    <p:sldId id="328" r:id="rId27"/>
    <p:sldId id="329" r:id="rId28"/>
    <p:sldId id="332" r:id="rId29"/>
    <p:sldId id="333" r:id="rId30"/>
    <p:sldId id="334" r:id="rId31"/>
  </p:sldIdLst>
  <p:sldSz cx="12192000" cy="6858000"/>
  <p:notesSz cx="10091738" cy="69580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73086" cy="349109"/>
          </a:xfrm>
          <a:prstGeom prst="rect">
            <a:avLst/>
          </a:prstGeom>
        </p:spPr>
        <p:txBody>
          <a:bodyPr vert="horz" lIns="97420" tIns="48710" rIns="97420" bIns="48710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16320" y="1"/>
            <a:ext cx="4373086" cy="349109"/>
          </a:xfrm>
          <a:prstGeom prst="rect">
            <a:avLst/>
          </a:prstGeom>
        </p:spPr>
        <p:txBody>
          <a:bodyPr vert="horz" lIns="97420" tIns="48710" rIns="97420" bIns="48710" rtlCol="0"/>
          <a:lstStyle>
            <a:lvl1pPr algn="r">
              <a:defRPr sz="1300"/>
            </a:lvl1pPr>
          </a:lstStyle>
          <a:p>
            <a:fld id="{A549B9A1-F7FE-4E51-991C-A2D7F3F41A75}" type="datetimeFigureOut">
              <a:rPr lang="de-AT" smtClean="0"/>
              <a:t>02.10.2018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6608906"/>
            <a:ext cx="4373086" cy="349108"/>
          </a:xfrm>
          <a:prstGeom prst="rect">
            <a:avLst/>
          </a:prstGeom>
        </p:spPr>
        <p:txBody>
          <a:bodyPr vert="horz" lIns="97420" tIns="48710" rIns="97420" bIns="48710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16320" y="6608906"/>
            <a:ext cx="4373086" cy="349108"/>
          </a:xfrm>
          <a:prstGeom prst="rect">
            <a:avLst/>
          </a:prstGeom>
        </p:spPr>
        <p:txBody>
          <a:bodyPr vert="horz" lIns="97420" tIns="48710" rIns="97420" bIns="48710" rtlCol="0" anchor="b"/>
          <a:lstStyle>
            <a:lvl1pPr algn="r">
              <a:defRPr sz="1300"/>
            </a:lvl1pPr>
          </a:lstStyle>
          <a:p>
            <a:fld id="{2837835C-1D13-4C58-996E-9FF32F8B028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1224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72392" cy="348303"/>
          </a:xfrm>
          <a:prstGeom prst="rect">
            <a:avLst/>
          </a:prstGeom>
        </p:spPr>
        <p:txBody>
          <a:bodyPr vert="horz" lIns="92332" tIns="46166" rIns="92332" bIns="4616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16143" y="0"/>
            <a:ext cx="4373994" cy="348303"/>
          </a:xfrm>
          <a:prstGeom prst="rect">
            <a:avLst/>
          </a:prstGeom>
        </p:spPr>
        <p:txBody>
          <a:bodyPr vert="horz" lIns="92332" tIns="46166" rIns="92332" bIns="46166" rtlCol="0"/>
          <a:lstStyle>
            <a:lvl1pPr algn="r">
              <a:defRPr sz="1200"/>
            </a:lvl1pPr>
          </a:lstStyle>
          <a:p>
            <a:fld id="{69F48496-352E-4A3E-A5DE-73E1615FDED3}" type="datetimeFigureOut">
              <a:rPr lang="de-DE" smtClean="0"/>
              <a:t>02.10.2018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24150" y="520700"/>
            <a:ext cx="4643438" cy="2611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32" tIns="46166" rIns="92332" bIns="4616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09014" y="3304856"/>
            <a:ext cx="8073711" cy="3131507"/>
          </a:xfrm>
          <a:prstGeom prst="rect">
            <a:avLst/>
          </a:prstGeom>
        </p:spPr>
        <p:txBody>
          <a:bodyPr vert="horz" lIns="92332" tIns="46166" rIns="92332" bIns="46166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608107"/>
            <a:ext cx="4372392" cy="348302"/>
          </a:xfrm>
          <a:prstGeom prst="rect">
            <a:avLst/>
          </a:prstGeom>
        </p:spPr>
        <p:txBody>
          <a:bodyPr vert="horz" lIns="92332" tIns="46166" rIns="92332" bIns="4616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16143" y="6608107"/>
            <a:ext cx="4373994" cy="348302"/>
          </a:xfrm>
          <a:prstGeom prst="rect">
            <a:avLst/>
          </a:prstGeom>
        </p:spPr>
        <p:txBody>
          <a:bodyPr vert="horz" lIns="92332" tIns="46166" rIns="92332" bIns="46166" rtlCol="0" anchor="b"/>
          <a:lstStyle>
            <a:lvl1pPr algn="r">
              <a:defRPr sz="1200"/>
            </a:lvl1pPr>
          </a:lstStyle>
          <a:p>
            <a:fld id="{E7BA4C15-039E-4B34-A718-5A29FF8B32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569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1BAB2-193E-4129-AE10-32DB727414A8}" type="datetime1">
              <a:rPr lang="de-AT" smtClean="0"/>
              <a:t>02.10.2018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036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D590-9BF5-4AAB-A23B-EB2A2D171848}" type="datetime1">
              <a:rPr lang="de-AT" smtClean="0"/>
              <a:t>02.10.2018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99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8802-07A9-410D-B61B-882F1413B1ED}" type="datetime1">
              <a:rPr lang="de-AT" smtClean="0"/>
              <a:t>02.10.2018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659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0655-6577-416F-A340-A3CD042CEC92}" type="datetime1">
              <a:rPr lang="de-AT" smtClean="0"/>
              <a:t>02.10.2018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689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BD79-7DFE-4526-B67B-74A7F7EBC261}" type="datetime1">
              <a:rPr lang="de-AT" smtClean="0"/>
              <a:t>02.10.2018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606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F7E0-FA83-416F-A46B-6D28B150782D}" type="datetime1">
              <a:rPr lang="de-AT" smtClean="0"/>
              <a:t>02.10.2018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017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7DEA-AA6C-4C34-8377-F3C2DE725551}" type="datetime1">
              <a:rPr lang="de-AT" smtClean="0"/>
              <a:t>02.10.2018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238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E234-B4C5-42CB-A89F-3FBFC2F98840}" type="datetime1">
              <a:rPr lang="de-AT" smtClean="0"/>
              <a:t>02.10.2018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703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52F7-5970-4F93-AF25-269CD9F4E56E}" type="datetime1">
              <a:rPr lang="de-AT" smtClean="0"/>
              <a:t>02.10.2018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045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8C67-8774-4FB3-870E-7F8D22B32C1E}" type="datetime1">
              <a:rPr lang="de-AT" smtClean="0"/>
              <a:t>02.10.2018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72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F307-3D6A-4EB3-919E-03A843E051BA}" type="datetime1">
              <a:rPr lang="de-AT" smtClean="0"/>
              <a:t>02.10.2018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634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91A43-39F4-4DF5-BA05-C9C972217440}" type="datetime1">
              <a:rPr lang="de-AT" smtClean="0"/>
              <a:t>02.10.2018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9A332-7786-4EFA-B038-2978B94E44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693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internal_market/imi-net/index_de.ht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internal_market/imi-net/index_de.ht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5620" y="4327451"/>
            <a:ext cx="9144000" cy="719805"/>
          </a:xfrm>
        </p:spPr>
        <p:txBody>
          <a:bodyPr>
            <a:normAutofit fontScale="90000"/>
          </a:bodyPr>
          <a:lstStyle/>
          <a:p>
            <a:r>
              <a:rPr lang="de-AT" sz="4400" dirty="0" smtClean="0"/>
              <a:t>Schulungsveranstaltung zur Anwendung des</a:t>
            </a:r>
            <a:br>
              <a:rPr lang="de-AT" sz="4400" dirty="0" smtClean="0"/>
            </a:br>
            <a:r>
              <a:rPr lang="de-AT" sz="4400" dirty="0" smtClean="0"/>
              <a:t>EU-Binnenmarkt-Informationssystems (IMI)</a:t>
            </a:r>
            <a:br>
              <a:rPr lang="de-AT" sz="4400" dirty="0" smtClean="0"/>
            </a:br>
            <a:r>
              <a:rPr lang="de-AT" sz="4400" dirty="0" smtClean="0"/>
              <a:t/>
            </a:r>
            <a:br>
              <a:rPr lang="de-AT" sz="4400" dirty="0" smtClean="0"/>
            </a:br>
            <a:r>
              <a:rPr lang="de-AT" sz="4400" b="1" dirty="0" smtClean="0"/>
              <a:t>Einstieg, Finden der LSDBG Formulare und Behördenanfragen, Administration, Tipps</a:t>
            </a:r>
            <a:r>
              <a:rPr lang="de-AT" sz="4400" dirty="0" smtClean="0"/>
              <a:t/>
            </a:r>
            <a:br>
              <a:rPr lang="de-AT" sz="4400" dirty="0" smtClean="0"/>
            </a:br>
            <a:r>
              <a:rPr lang="de-AT" sz="4400" dirty="0"/>
              <a:t/>
            </a:r>
            <a:br>
              <a:rPr lang="de-AT" sz="4400" dirty="0"/>
            </a:br>
            <a:r>
              <a:rPr lang="de-AT" sz="2000" b="1" dirty="0" smtClean="0"/>
              <a:t>IMI-Startseite</a:t>
            </a:r>
            <a:r>
              <a:rPr lang="de-AT" sz="2000" dirty="0" smtClean="0"/>
              <a:t>: </a:t>
            </a:r>
            <a:r>
              <a:rPr lang="de-AT" sz="2000" u="sng" dirty="0" smtClean="0">
                <a:hlinkClick r:id="rId2"/>
              </a:rPr>
              <a:t>http</a:t>
            </a:r>
            <a:r>
              <a:rPr lang="de-AT" sz="2000" u="sng" dirty="0">
                <a:hlinkClick r:id="rId2"/>
              </a:rPr>
              <a:t>://ec.europa.eu/internal_market/imi-net/index_de.htm</a:t>
            </a:r>
            <a:r>
              <a:rPr lang="de-AT" sz="4000" dirty="0"/>
              <a:t/>
            </a:r>
            <a:br>
              <a:rPr lang="de-AT" sz="4000" dirty="0"/>
            </a:br>
            <a:r>
              <a:rPr lang="de-AT" sz="4000" dirty="0" smtClean="0"/>
              <a:t/>
            </a:r>
            <a:br>
              <a:rPr lang="de-AT" sz="4000" dirty="0" smtClean="0"/>
            </a:br>
            <a:endParaRPr lang="de-AT" sz="4000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8513134" y="6414979"/>
            <a:ext cx="3462670" cy="2303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200" dirty="0"/>
              <a:t>Stand: </a:t>
            </a:r>
            <a:r>
              <a:rPr lang="de-AT" sz="1200" dirty="0" smtClean="0"/>
              <a:t>01.10.2018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319813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10</a:t>
            </a:fld>
            <a:endParaRPr lang="de-AT"/>
          </a:p>
        </p:txBody>
      </p:sp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99" y="251969"/>
            <a:ext cx="7706801" cy="6354062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4738255" y="1330037"/>
            <a:ext cx="5375563" cy="157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4779822" y="4816765"/>
            <a:ext cx="5375563" cy="1789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9836727" y="2946402"/>
            <a:ext cx="471058" cy="1789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644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11</a:t>
            </a:fld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19150"/>
            <a:ext cx="6554788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82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1418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13</a:t>
            </a:fld>
            <a:endParaRPr lang="de-AT"/>
          </a:p>
        </p:txBody>
      </p:sp>
      <p:sp>
        <p:nvSpPr>
          <p:cNvPr id="3" name="Rechteck 2"/>
          <p:cNvSpPr/>
          <p:nvPr/>
        </p:nvSpPr>
        <p:spPr>
          <a:xfrm>
            <a:off x="0" y="1929563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AT" sz="3200" dirty="0" smtClean="0"/>
              <a:t>Finden von Behördenanfragen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3540796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14</a:t>
            </a:fld>
            <a:endParaRPr lang="de-AT"/>
          </a:p>
        </p:txBody>
      </p:sp>
      <p:pic>
        <p:nvPicPr>
          <p:cNvPr id="9" name="Grafik 8" descr="IMI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9"/>
            <a:ext cx="12192000" cy="6275626"/>
          </a:xfrm>
          <a:prstGeom prst="rect">
            <a:avLst/>
          </a:prstGeom>
        </p:spPr>
      </p:pic>
      <p:sp>
        <p:nvSpPr>
          <p:cNvPr id="10" name="Pfeil nach rechts 9"/>
          <p:cNvSpPr/>
          <p:nvPr/>
        </p:nvSpPr>
        <p:spPr>
          <a:xfrm rot="10800000">
            <a:off x="1708031" y="1954783"/>
            <a:ext cx="655608" cy="17253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/>
          <p:cNvSpPr/>
          <p:nvPr/>
        </p:nvSpPr>
        <p:spPr>
          <a:xfrm>
            <a:off x="1633640" y="2152088"/>
            <a:ext cx="80438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AT" dirty="0"/>
              <a:t>öffnen</a:t>
            </a:r>
          </a:p>
        </p:txBody>
      </p:sp>
      <p:sp>
        <p:nvSpPr>
          <p:cNvPr id="12" name="Ellipse 11"/>
          <p:cNvSpPr/>
          <p:nvPr/>
        </p:nvSpPr>
        <p:spPr>
          <a:xfrm>
            <a:off x="25011" y="1832355"/>
            <a:ext cx="1406104" cy="268524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0" y="111395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3415184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15</a:t>
            </a:fld>
            <a:endParaRPr lang="de-AT"/>
          </a:p>
        </p:txBody>
      </p:sp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81" y="261495"/>
            <a:ext cx="4572638" cy="6335010"/>
          </a:xfrm>
          <a:prstGeom prst="rect">
            <a:avLst/>
          </a:prstGeom>
        </p:spPr>
      </p:pic>
      <p:sp>
        <p:nvSpPr>
          <p:cNvPr id="4" name="Pfeil nach rechts 3"/>
          <p:cNvSpPr/>
          <p:nvPr/>
        </p:nvSpPr>
        <p:spPr>
          <a:xfrm>
            <a:off x="2648309" y="2521425"/>
            <a:ext cx="1104181" cy="19840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1843922" y="2435962"/>
            <a:ext cx="804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öffnen</a:t>
            </a:r>
            <a:endParaRPr lang="de-AT" dirty="0"/>
          </a:p>
        </p:txBody>
      </p:sp>
      <p:sp>
        <p:nvSpPr>
          <p:cNvPr id="6" name="Ellipse 5"/>
          <p:cNvSpPr/>
          <p:nvPr/>
        </p:nvSpPr>
        <p:spPr>
          <a:xfrm>
            <a:off x="3923329" y="2456626"/>
            <a:ext cx="1672715" cy="295503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1516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16</a:t>
            </a:fld>
            <a:endParaRPr lang="de-AT"/>
          </a:p>
        </p:txBody>
      </p:sp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9194"/>
            <a:ext cx="12192000" cy="5119612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1136703" y="1509623"/>
            <a:ext cx="638355" cy="250165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Pfeil nach rechts 4"/>
          <p:cNvSpPr/>
          <p:nvPr/>
        </p:nvSpPr>
        <p:spPr>
          <a:xfrm rot="16200000">
            <a:off x="11128076" y="2070339"/>
            <a:ext cx="655608" cy="17253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562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5" y="754827"/>
            <a:ext cx="12002129" cy="607664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17</a:t>
            </a:fld>
            <a:endParaRPr lang="de-AT"/>
          </a:p>
        </p:txBody>
      </p:sp>
      <p:sp>
        <p:nvSpPr>
          <p:cNvPr id="4" name="Ellipse 3"/>
          <p:cNvSpPr/>
          <p:nvPr/>
        </p:nvSpPr>
        <p:spPr>
          <a:xfrm>
            <a:off x="3737029" y="1552755"/>
            <a:ext cx="455409" cy="172528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3252530" y="108497"/>
            <a:ext cx="4011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Das entsprechende Zustellungsersuchen </a:t>
            </a:r>
          </a:p>
          <a:p>
            <a:r>
              <a:rPr lang="de-AT" dirty="0" smtClean="0"/>
              <a:t>auswählen und mit Doppelklick öffnen</a:t>
            </a:r>
            <a:endParaRPr lang="de-AT" dirty="0"/>
          </a:p>
        </p:txBody>
      </p:sp>
      <p:sp>
        <p:nvSpPr>
          <p:cNvPr id="6" name="Pfeil nach rechts 5"/>
          <p:cNvSpPr/>
          <p:nvPr/>
        </p:nvSpPr>
        <p:spPr>
          <a:xfrm rot="5400000">
            <a:off x="3638442" y="921517"/>
            <a:ext cx="647374" cy="16732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3617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0981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19</a:t>
            </a:fld>
            <a:endParaRPr lang="de-AT"/>
          </a:p>
        </p:txBody>
      </p:sp>
      <p:sp>
        <p:nvSpPr>
          <p:cNvPr id="3" name="Textfeld 2"/>
          <p:cNvSpPr txBox="1"/>
          <p:nvPr/>
        </p:nvSpPr>
        <p:spPr>
          <a:xfrm>
            <a:off x="925033" y="478465"/>
            <a:ext cx="7995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smtClean="0"/>
              <a:t>Behördenverwaltung für Administratoren</a:t>
            </a:r>
            <a:endParaRPr lang="de-DE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33" y="1244674"/>
            <a:ext cx="5859462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>
          <a:xfrm>
            <a:off x="542165" y="4551238"/>
            <a:ext cx="1999006" cy="56302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630" y="1608508"/>
            <a:ext cx="5251059" cy="459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e 7"/>
          <p:cNvSpPr/>
          <p:nvPr/>
        </p:nvSpPr>
        <p:spPr>
          <a:xfrm>
            <a:off x="6514630" y="1608508"/>
            <a:ext cx="4107296" cy="56302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5811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Inhaltsverzeichnis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6"/>
            <a:endParaRPr lang="de-AT" dirty="0" smtClean="0"/>
          </a:p>
          <a:p>
            <a:r>
              <a:rPr lang="de-AT" dirty="0" smtClean="0"/>
              <a:t>Einstieg und </a:t>
            </a:r>
            <a:r>
              <a:rPr lang="de-AT" dirty="0" err="1" smtClean="0"/>
              <a:t>Paßwort</a:t>
            </a:r>
            <a:r>
              <a:rPr lang="de-AT" dirty="0" smtClean="0"/>
              <a:t>							  3</a:t>
            </a:r>
          </a:p>
          <a:p>
            <a:r>
              <a:rPr lang="de-AT" dirty="0" smtClean="0"/>
              <a:t>Finden der LSDBG-Formulare						  7</a:t>
            </a:r>
          </a:p>
          <a:p>
            <a:r>
              <a:rPr lang="de-AT" dirty="0" smtClean="0"/>
              <a:t>Finden von Behördenanfragen					13</a:t>
            </a:r>
          </a:p>
          <a:p>
            <a:r>
              <a:rPr lang="de-AT" dirty="0" smtClean="0"/>
              <a:t>Behördenverwaltung </a:t>
            </a:r>
            <a:r>
              <a:rPr lang="de-AT" dirty="0"/>
              <a:t>für </a:t>
            </a:r>
            <a:r>
              <a:rPr lang="de-AT" dirty="0" smtClean="0"/>
              <a:t>Administratoren				19</a:t>
            </a:r>
          </a:p>
          <a:p>
            <a:r>
              <a:rPr lang="de-AT" dirty="0" smtClean="0"/>
              <a:t>Tipps und Handbücher….						23			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2</a:t>
            </a:fld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9877664" y="1584252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Seite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4308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20</a:t>
            </a:fld>
            <a:endParaRPr lang="de-A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661988"/>
            <a:ext cx="9917112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2349783" y="585298"/>
            <a:ext cx="1520446" cy="424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Ellipse 4"/>
          <p:cNvSpPr/>
          <p:nvPr/>
        </p:nvSpPr>
        <p:spPr>
          <a:xfrm>
            <a:off x="3870237" y="845800"/>
            <a:ext cx="1446018" cy="376950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478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21</a:t>
            </a:fld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709613"/>
            <a:ext cx="10174288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754469" y="840232"/>
            <a:ext cx="1159370" cy="424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Ellipse 4"/>
          <p:cNvSpPr/>
          <p:nvPr/>
        </p:nvSpPr>
        <p:spPr>
          <a:xfrm>
            <a:off x="8955716" y="581766"/>
            <a:ext cx="1442926" cy="424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feld 2"/>
          <p:cNvSpPr txBox="1"/>
          <p:nvPr/>
        </p:nvSpPr>
        <p:spPr>
          <a:xfrm>
            <a:off x="339771" y="85062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1.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91922" y="311875"/>
            <a:ext cx="3595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Ändern von eigenen Behördendaten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640869" y="340281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2.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7694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22</a:t>
            </a:fld>
            <a:endParaRPr lang="de-A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057275"/>
            <a:ext cx="10174288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9420004" y="967822"/>
            <a:ext cx="1159370" cy="424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Ellipse 4"/>
          <p:cNvSpPr/>
          <p:nvPr/>
        </p:nvSpPr>
        <p:spPr>
          <a:xfrm>
            <a:off x="3054646" y="4852250"/>
            <a:ext cx="1159370" cy="424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4286917" y="485225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3.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060610" y="687943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4.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5099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969" y="2333501"/>
            <a:ext cx="6825017" cy="438797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23</a:t>
            </a:fld>
            <a:endParaRPr lang="de-AT"/>
          </a:p>
        </p:txBody>
      </p:sp>
      <p:sp>
        <p:nvSpPr>
          <p:cNvPr id="3" name="Textfeld 2"/>
          <p:cNvSpPr txBox="1"/>
          <p:nvPr/>
        </p:nvSpPr>
        <p:spPr>
          <a:xfrm>
            <a:off x="637953" y="587598"/>
            <a:ext cx="5135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b="1" dirty="0" smtClean="0"/>
              <a:t>Tipps und Infos</a:t>
            </a:r>
            <a:endParaRPr lang="de-DE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54912" y="1690577"/>
            <a:ext cx="1102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Handbücher </a:t>
            </a:r>
            <a:r>
              <a:rPr lang="de-AT" dirty="0"/>
              <a:t>und Informationen zu IMI</a:t>
            </a:r>
            <a:r>
              <a:rPr lang="de-AT" dirty="0" smtClean="0"/>
              <a:t>: </a:t>
            </a:r>
            <a:r>
              <a:rPr lang="de-AT" u="sng" dirty="0">
                <a:hlinkClick r:id="rId3"/>
              </a:rPr>
              <a:t>http://ec.europa.eu/internal_market/imi-net/index_de.htm</a:t>
            </a:r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2934392" y="3248250"/>
            <a:ext cx="886462" cy="4010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3890356" y="3259332"/>
            <a:ext cx="897548" cy="3899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4923905" y="3270416"/>
            <a:ext cx="897548" cy="3899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487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24</a:t>
            </a:fld>
            <a:endParaRPr lang="de-AT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8" y="964770"/>
            <a:ext cx="7287577" cy="467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86807" y="393405"/>
            <a:ext cx="700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Finden von Fragenkomplexe/Fragenkataloge und Beispielen</a:t>
            </a:r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956917" y="3190275"/>
            <a:ext cx="2838905" cy="424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822" y="4263835"/>
            <a:ext cx="7666075" cy="184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e 6"/>
          <p:cNvSpPr/>
          <p:nvPr/>
        </p:nvSpPr>
        <p:spPr>
          <a:xfrm>
            <a:off x="4118331" y="5107680"/>
            <a:ext cx="2838905" cy="424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Ellipse 7"/>
          <p:cNvSpPr/>
          <p:nvPr/>
        </p:nvSpPr>
        <p:spPr>
          <a:xfrm>
            <a:off x="3209241" y="1886014"/>
            <a:ext cx="1541721" cy="424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8219369" y="3168267"/>
            <a:ext cx="3157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Mit diesen 3 Klicks kommt man </a:t>
            </a:r>
          </a:p>
          <a:p>
            <a:r>
              <a:rPr lang="de-AT" dirty="0" smtClean="0"/>
              <a:t>zu der gewünschten Seite</a:t>
            </a:r>
            <a:endParaRPr lang="de-DE" dirty="0"/>
          </a:p>
        </p:txBody>
      </p:sp>
      <p:sp>
        <p:nvSpPr>
          <p:cNvPr id="10" name="Pfeil nach rechts 9"/>
          <p:cNvSpPr/>
          <p:nvPr/>
        </p:nvSpPr>
        <p:spPr>
          <a:xfrm rot="10800000">
            <a:off x="5337543" y="3270729"/>
            <a:ext cx="2736841" cy="26389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Pfeil nach links, rechts und oben 10"/>
          <p:cNvSpPr/>
          <p:nvPr/>
        </p:nvSpPr>
        <p:spPr>
          <a:xfrm rot="16200000">
            <a:off x="3832414" y="3104990"/>
            <a:ext cx="1196363" cy="772885"/>
          </a:xfrm>
          <a:prstGeom prst="leftRight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617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25</a:t>
            </a:fld>
            <a:endParaRPr lang="de-A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403225"/>
            <a:ext cx="10145712" cy="604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495414" y="403225"/>
            <a:ext cx="168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Beispiel auf der </a:t>
            </a:r>
          </a:p>
          <a:p>
            <a:r>
              <a:rPr lang="de-AT" dirty="0" smtClean="0"/>
              <a:t>nächsten Seite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 rot="10800000">
            <a:off x="7518770" y="633745"/>
            <a:ext cx="968839" cy="26389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3970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26</a:t>
            </a:fld>
            <a:endParaRPr lang="de-AT"/>
          </a:p>
        </p:txBody>
      </p:sp>
      <p:sp>
        <p:nvSpPr>
          <p:cNvPr id="3" name="Textfeld 2"/>
          <p:cNvSpPr txBox="1"/>
          <p:nvPr/>
        </p:nvSpPr>
        <p:spPr>
          <a:xfrm>
            <a:off x="1020730" y="531628"/>
            <a:ext cx="3014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Beispiel eines Fragekomplexes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67" y="1041239"/>
            <a:ext cx="9420447" cy="558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180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27</a:t>
            </a:fld>
            <a:endParaRPr lang="de-AT"/>
          </a:p>
        </p:txBody>
      </p:sp>
      <p:sp>
        <p:nvSpPr>
          <p:cNvPr id="3" name="Textfeld 2"/>
          <p:cNvSpPr txBox="1"/>
          <p:nvPr/>
        </p:nvSpPr>
        <p:spPr>
          <a:xfrm>
            <a:off x="744254" y="967557"/>
            <a:ext cx="1070645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Gute Anleitungen finden wir auch im </a:t>
            </a:r>
            <a:r>
              <a:rPr lang="de-AT" b="1" dirty="0" smtClean="0"/>
              <a:t>Schreiben des BMASGK</a:t>
            </a:r>
            <a:r>
              <a:rPr lang="de-AT" dirty="0" smtClean="0"/>
              <a:t> Stand Jänner 2018:</a:t>
            </a:r>
          </a:p>
          <a:p>
            <a:r>
              <a:rPr lang="de-AT" dirty="0" smtClean="0"/>
              <a:t>„Praktische Empfehlungen im Zusammenhang mit dem …. (LSD-BG)“</a:t>
            </a:r>
          </a:p>
          <a:p>
            <a:endParaRPr lang="de-DE" b="1" dirty="0" smtClean="0"/>
          </a:p>
          <a:p>
            <a:r>
              <a:rPr lang="de-DE" b="1" dirty="0" smtClean="0"/>
              <a:t>Timeout:</a:t>
            </a:r>
            <a:endParaRPr lang="de-AT" b="1" dirty="0"/>
          </a:p>
          <a:p>
            <a:r>
              <a:rPr lang="de-DE" dirty="0" smtClean="0"/>
              <a:t>Nach 30 Minuten </a:t>
            </a:r>
            <a:r>
              <a:rPr lang="de-DE" dirty="0"/>
              <a:t>I</a:t>
            </a:r>
            <a:r>
              <a:rPr lang="de-DE" dirty="0" smtClean="0"/>
              <a:t>naktivität in der Webanwendung kommt der Hinweis „Sie werden abgemeldet“ </a:t>
            </a:r>
          </a:p>
          <a:p>
            <a:r>
              <a:rPr lang="de-DE" dirty="0" smtClean="0"/>
              <a:t>Alle Eingaben die noch keine aktive IMI-Nummer haben bzw. nicht gespeichert wurden gehen verloren.</a:t>
            </a:r>
          </a:p>
          <a:p>
            <a:endParaRPr lang="de-AT" b="1" dirty="0"/>
          </a:p>
          <a:p>
            <a:r>
              <a:rPr lang="de-AT" b="1" dirty="0" smtClean="0"/>
              <a:t>IMI Nummern:</a:t>
            </a:r>
          </a:p>
          <a:p>
            <a:r>
              <a:rPr lang="de-AT" dirty="0" smtClean="0"/>
              <a:t>Jedes IMI-Modul (Aufforderung zu Rechtfertigung, Zustellung, Vollstreckung) bekommt eine eigene</a:t>
            </a:r>
          </a:p>
          <a:p>
            <a:r>
              <a:rPr lang="de-AT" dirty="0" smtClean="0"/>
              <a:t>IMI Nummer. Daher kann der </a:t>
            </a:r>
            <a:r>
              <a:rPr lang="de-AT" dirty="0" err="1" smtClean="0"/>
              <a:t>Strafakt</a:t>
            </a:r>
            <a:r>
              <a:rPr lang="de-AT" dirty="0" smtClean="0"/>
              <a:t>, der eine Aktenzahl hat, mehrere IMI-Nummern haben.</a:t>
            </a:r>
            <a:endParaRPr lang="de-AT" dirty="0"/>
          </a:p>
          <a:p>
            <a:endParaRPr lang="de-AT" dirty="0"/>
          </a:p>
          <a:p>
            <a:r>
              <a:rPr lang="de-AT" b="1" dirty="0" smtClean="0"/>
              <a:t>IMI Fristen:</a:t>
            </a:r>
          </a:p>
          <a:p>
            <a:r>
              <a:rPr lang="de-AT" dirty="0" smtClean="0"/>
              <a:t>Wenn wir z.B. eine 4-8 Wochen Frist im IMI eingeben bekommen wir nach Fristablauf keine IMI-Mitteilung.</a:t>
            </a:r>
          </a:p>
          <a:p>
            <a:r>
              <a:rPr lang="de-AT" dirty="0" smtClean="0"/>
              <a:t>Daher eigene Befristung notwendig.</a:t>
            </a:r>
          </a:p>
          <a:p>
            <a:endParaRPr lang="de-AT" dirty="0"/>
          </a:p>
          <a:p>
            <a:r>
              <a:rPr lang="de-AT" b="1" dirty="0" smtClean="0"/>
              <a:t>Zustellersuchen bei juristischer Person:</a:t>
            </a:r>
          </a:p>
          <a:p>
            <a:r>
              <a:rPr lang="de-AT" dirty="0" smtClean="0"/>
              <a:t>Es müssen 2 Zustellersuchen über IMI veranlasst werden:</a:t>
            </a:r>
          </a:p>
          <a:p>
            <a:pPr marL="342900" indent="-342900">
              <a:buAutoNum type="arabicPeriod"/>
            </a:pPr>
            <a:r>
              <a:rPr lang="de-AT" dirty="0" smtClean="0"/>
              <a:t>An die für das Unternehmen verantwortliche Person mit Infovermerk: „Geschäftsführer“ oder „Direktor“</a:t>
            </a:r>
          </a:p>
          <a:p>
            <a:pPr marL="342900" indent="-342900">
              <a:buAutoNum type="arabicPeriod"/>
            </a:pPr>
            <a:r>
              <a:rPr lang="de-AT" dirty="0" smtClean="0"/>
              <a:t>An die juristische Person mit Eingabe des Verantwortlichen „Geschäftsführer“ etc. bei gesetzlichem Vertreter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4931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28</a:t>
            </a:fld>
            <a:endParaRPr lang="de-AT"/>
          </a:p>
        </p:txBody>
      </p:sp>
      <p:sp>
        <p:nvSpPr>
          <p:cNvPr id="3" name="Textfeld 2"/>
          <p:cNvSpPr txBox="1"/>
          <p:nvPr/>
        </p:nvSpPr>
        <p:spPr>
          <a:xfrm>
            <a:off x="856210" y="423949"/>
            <a:ext cx="108314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1 </a:t>
            </a:r>
            <a:r>
              <a:rPr lang="de-AT" b="1" dirty="0"/>
              <a:t>Firma mit  </a:t>
            </a:r>
            <a:r>
              <a:rPr lang="de-AT" b="1" dirty="0" smtClean="0"/>
              <a:t>Übertretungen </a:t>
            </a:r>
            <a:r>
              <a:rPr lang="de-AT" b="1" dirty="0"/>
              <a:t>bei mehreren </a:t>
            </a:r>
            <a:r>
              <a:rPr lang="de-AT" b="1" dirty="0" err="1" smtClean="0"/>
              <a:t>ArbeitnehmerInnen</a:t>
            </a:r>
            <a:r>
              <a:rPr lang="de-AT" b="1" dirty="0" smtClean="0"/>
              <a:t>:</a:t>
            </a:r>
            <a:endParaRPr lang="de-AT" dirty="0"/>
          </a:p>
          <a:p>
            <a:r>
              <a:rPr lang="de-AT" dirty="0"/>
              <a:t>Lösung: </a:t>
            </a:r>
            <a:r>
              <a:rPr lang="de-AT" dirty="0" smtClean="0"/>
              <a:t>In einem Strafbescheid erledigen </a:t>
            </a:r>
            <a:endParaRPr lang="de-AT" dirty="0"/>
          </a:p>
          <a:p>
            <a:r>
              <a:rPr lang="de-AT" dirty="0"/>
              <a:t> </a:t>
            </a:r>
            <a:endParaRPr lang="de-AT" dirty="0" smtClean="0"/>
          </a:p>
          <a:p>
            <a:r>
              <a:rPr lang="de-AT" b="1" dirty="0" smtClean="0"/>
              <a:t>Namen </a:t>
            </a:r>
            <a:r>
              <a:rPr lang="de-AT" b="1" dirty="0"/>
              <a:t>verwechselt und Anfrage abgesandt </a:t>
            </a:r>
          </a:p>
          <a:p>
            <a:r>
              <a:rPr lang="de-AT" dirty="0" smtClean="0"/>
              <a:t>Besser: „</a:t>
            </a:r>
            <a:r>
              <a:rPr lang="de-AT" dirty="0"/>
              <a:t>Kommentar hinzufügen“ mit Hinweis Namen </a:t>
            </a:r>
            <a:r>
              <a:rPr lang="de-AT" dirty="0" smtClean="0"/>
              <a:t>falsch</a:t>
            </a:r>
          </a:p>
          <a:p>
            <a:r>
              <a:rPr lang="de-AT" dirty="0" smtClean="0"/>
              <a:t>„</a:t>
            </a:r>
            <a:r>
              <a:rPr lang="de-AT" dirty="0"/>
              <a:t>zurückziehen“ und </a:t>
            </a:r>
            <a:r>
              <a:rPr lang="de-AT" dirty="0" smtClean="0"/>
              <a:t>ausbessern umfangreich – es muss mehreres neu geladen werden</a:t>
            </a:r>
          </a:p>
          <a:p>
            <a:endParaRPr lang="de-DE" dirty="0" smtClean="0"/>
          </a:p>
          <a:p>
            <a:r>
              <a:rPr lang="de-DE" b="1" dirty="0" smtClean="0"/>
              <a:t>Begrenzte Zeichen:</a:t>
            </a:r>
          </a:p>
          <a:p>
            <a:r>
              <a:rPr lang="de-DE" dirty="0" smtClean="0"/>
              <a:t>Bei machen Eingabefenster (Rechtsmittelbelehrung etc.) werden nur 4000 Zeichen angeboten.</a:t>
            </a:r>
          </a:p>
          <a:p>
            <a:r>
              <a:rPr lang="de-DE" dirty="0" smtClean="0"/>
              <a:t>Hier können Kürzungen bzw. Direkteingaben helfen.</a:t>
            </a:r>
          </a:p>
          <a:p>
            <a:endParaRPr lang="de-AT" dirty="0"/>
          </a:p>
          <a:p>
            <a:r>
              <a:rPr lang="de-AT" b="1" dirty="0" smtClean="0"/>
              <a:t>Ausfertigungen rechtskräftiger Bescheide:</a:t>
            </a:r>
          </a:p>
          <a:p>
            <a:r>
              <a:rPr lang="de-AT" dirty="0" smtClean="0"/>
              <a:t>An LSDBG Kompetenzzentrum bei der WGKK bzw. BUAK etc. senden (§ 35 Abs.2 LSD-BG)</a:t>
            </a:r>
          </a:p>
          <a:p>
            <a:endParaRPr lang="de-AT" dirty="0"/>
          </a:p>
          <a:p>
            <a:r>
              <a:rPr lang="de-AT" b="1" dirty="0" smtClean="0"/>
              <a:t>IMI Bausteine des BMASGK für Übersetzungen:</a:t>
            </a:r>
          </a:p>
          <a:p>
            <a:r>
              <a:rPr lang="de-AT" dirty="0" smtClean="0"/>
              <a:t>Im BKA Wiki unter „Formulare und Übersetzungen“. Adaptierungen erforderlich – </a:t>
            </a:r>
            <a:r>
              <a:rPr lang="de-AT" dirty="0" err="1" smtClean="0"/>
              <a:t>Bsp</a:t>
            </a:r>
            <a:r>
              <a:rPr lang="de-AT" dirty="0" smtClean="0"/>
              <a:t>:  Bezeichnung als Geschäftsführer einer Firma</a:t>
            </a:r>
          </a:p>
          <a:p>
            <a:r>
              <a:rPr lang="de-AT" dirty="0" smtClean="0"/>
              <a:t>Unter diesen Übersetzungen sind Hinweise (Beispiele):</a:t>
            </a:r>
          </a:p>
          <a:p>
            <a:r>
              <a:rPr lang="de-AT" dirty="0" smtClean="0"/>
              <a:t>§ 9 Abs.7 VStG; oder Aufnahme in die Evidenz; oder Amtssprache deutsch…</a:t>
            </a:r>
            <a:r>
              <a:rPr lang="de-AT" dirty="0"/>
              <a:t/>
            </a:r>
            <a:br>
              <a:rPr lang="de-AT" dirty="0"/>
            </a:b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25994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29</a:t>
            </a:fld>
            <a:endParaRPr lang="de-AT"/>
          </a:p>
        </p:txBody>
      </p:sp>
      <p:sp>
        <p:nvSpPr>
          <p:cNvPr id="3" name="Textfeld 2"/>
          <p:cNvSpPr txBox="1"/>
          <p:nvPr/>
        </p:nvSpPr>
        <p:spPr>
          <a:xfrm flipH="1">
            <a:off x="785552" y="781397"/>
            <a:ext cx="7244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Eingabe von Geldbeträgen</a:t>
            </a:r>
            <a:endParaRPr lang="de-AT" b="1" dirty="0" smtClean="0"/>
          </a:p>
          <a:p>
            <a:endParaRPr lang="de-AT" dirty="0"/>
          </a:p>
          <a:p>
            <a:r>
              <a:rPr lang="de-AT" dirty="0" smtClean="0"/>
              <a:t>„</a:t>
            </a:r>
            <a:r>
              <a:rPr lang="de-AT" dirty="0"/>
              <a:t>1.000,50“ das Komma ist bei der Eingabe als Punkt zu setzen</a:t>
            </a:r>
          </a:p>
          <a:p>
            <a:r>
              <a:rPr lang="de-DE" dirty="0"/>
              <a:t>und der </a:t>
            </a:r>
            <a:r>
              <a:rPr lang="de-DE" dirty="0" smtClean="0"/>
              <a:t>Tausenderpunkt </a:t>
            </a:r>
            <a:r>
              <a:rPr lang="de-DE" dirty="0"/>
              <a:t>ist wegzulassen.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002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3</a:t>
            </a:fld>
            <a:endParaRPr lang="de-AT"/>
          </a:p>
        </p:txBody>
      </p:sp>
      <p:pic>
        <p:nvPicPr>
          <p:cNvPr id="3" name="Grafik 2" descr="Startseite - IMI - Europäische Kommission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9"/>
            <a:ext cx="12192000" cy="628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13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IMI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9"/>
            <a:ext cx="12192000" cy="6650182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4659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IMI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9"/>
            <a:ext cx="12192000" cy="6650182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879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5043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7</a:t>
            </a:fld>
            <a:endParaRPr lang="de-AT"/>
          </a:p>
        </p:txBody>
      </p:sp>
      <p:sp>
        <p:nvSpPr>
          <p:cNvPr id="3" name="Rechteck 2"/>
          <p:cNvSpPr/>
          <p:nvPr/>
        </p:nvSpPr>
        <p:spPr>
          <a:xfrm>
            <a:off x="-10624" y="2769535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AT" sz="3200" dirty="0" smtClean="0"/>
              <a:t>Finden der LSDBG Formulare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2098708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8</a:t>
            </a:fld>
            <a:endParaRPr lang="de-AT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0" y="131594"/>
            <a:ext cx="10392567" cy="6589881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742317" y="1606979"/>
            <a:ext cx="1406104" cy="268524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Pfeil nach rechts 4"/>
          <p:cNvSpPr/>
          <p:nvPr/>
        </p:nvSpPr>
        <p:spPr>
          <a:xfrm rot="16200000">
            <a:off x="1060563" y="2294808"/>
            <a:ext cx="687278" cy="1725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1007437" y="2826758"/>
            <a:ext cx="80438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AT" dirty="0"/>
              <a:t>öffnen</a:t>
            </a:r>
          </a:p>
        </p:txBody>
      </p:sp>
    </p:spTree>
    <p:extLst>
      <p:ext uri="{BB962C8B-B14F-4D97-AF65-F5344CB8AC3E}">
        <p14:creationId xmlns:p14="http://schemas.microsoft.com/office/powerpoint/2010/main" val="10445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A332-7786-4EFA-B038-2978B94E44BC}" type="slidenum">
              <a:rPr lang="de-AT" smtClean="0"/>
              <a:t>9</a:t>
            </a:fld>
            <a:endParaRPr lang="de-AT"/>
          </a:p>
        </p:txBody>
      </p:sp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58" y="1052180"/>
            <a:ext cx="5963483" cy="4753639"/>
          </a:xfrm>
          <a:prstGeom prst="rect">
            <a:avLst/>
          </a:prstGeom>
        </p:spPr>
      </p:pic>
      <p:sp>
        <p:nvSpPr>
          <p:cNvPr id="4" name="Pfeil nach rechts 3"/>
          <p:cNvSpPr/>
          <p:nvPr/>
        </p:nvSpPr>
        <p:spPr>
          <a:xfrm>
            <a:off x="2147617" y="3697724"/>
            <a:ext cx="1056004" cy="16390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1375946" y="3595008"/>
            <a:ext cx="804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öffnen</a:t>
            </a:r>
            <a:endParaRPr lang="de-AT" dirty="0"/>
          </a:p>
        </p:txBody>
      </p:sp>
      <p:sp>
        <p:nvSpPr>
          <p:cNvPr id="6" name="Ellipse 5"/>
          <p:cNvSpPr/>
          <p:nvPr/>
        </p:nvSpPr>
        <p:spPr>
          <a:xfrm>
            <a:off x="3304956" y="3676458"/>
            <a:ext cx="1097737" cy="233464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5577840" y="2128058"/>
            <a:ext cx="3574473" cy="3677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>
  <f:record>
    <f:field ref="objname" par="" edit="true" text="01 IMI Einstieg"/>
    <f:field ref="objsubject" par="" edit="true" text=""/>
    <f:field ref="objcreatedby" par="" text="Benes, Robert"/>
    <f:field ref="objcreatedat" par="" text="04.12.2017 14:23:52"/>
    <f:field ref="objchangedby" par="" text="Benes, Robert"/>
    <f:field ref="objmodifiedat" par="" text="02.10.2018 14:29:00"/>
    <f:field ref="doc_FSCFOLIO_1_1001_FieldDocumentNumber" par="" text=""/>
    <f:field ref="doc_FSCFOLIO_1_1001_FieldSubject" par="" edit="true" text=""/>
    <f:field ref="FSCFOLIO_1_1001_FieldCurrentUser" par="" text="Robert Benes"/>
    <f:field ref="CCAPRECONFIG_15_1001_Objektname" par="" edit="true" text="01 IMI Einstieg"/>
    <f:field ref="CCAPRECONFIG_15_1001_Objektname" par="" edit="true" text="01 IMI Einstieg"/>
  </f:record>
  <f:display par="" text="...">
    <f:field ref="FSCFOLIO_1_1001_FieldCurrentUser" text="Aktueller Benutzer"/>
    <f:field ref="objcreatedat" text="Erzeugt am/um"/>
    <f:field ref="objcreatedby" text="Erzeugt von"/>
    <f:field ref="objsubject" text="FSC Betreff"/>
    <f:field ref="objmodifiedat" text="Letzte Änderung am/um"/>
    <f:field ref="objchangedby" text="Letzte Änderung von"/>
    <f:field ref="objname" text="Name"/>
    <f:field ref="CCAPRECONFIG_15_1001_Objektname" text="Objektname"/>
  </f:display>
  <f:display par="" text="Serienbrief">
    <f:field ref="doc_FSCFOLIO_1_1001_FieldSubject" text="Betreff"/>
    <f:field ref="doc_FSCFOLIO_1_1001_FieldDocumentNumber" text="Dokument Nummer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Breitbild</PresentationFormat>
  <Paragraphs>101</Paragraphs>
  <Slides>29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Schulungsveranstaltung zur Anwendung des EU-Binnenmarkt-Informationssystems (IMI)  Einstieg, Finden der LSDBG Formulare und Behördenanfragen, Administration, Tipps  IMI-Startseite: http://ec.europa.eu/internal_market/imi-net/index_de.htm  </vt:lpstr>
      <vt:lpstr>Inhaltsverzeichnis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Schachenhofer</dc:creator>
  <cp:lastModifiedBy>Benes Robert (LAD1)</cp:lastModifiedBy>
  <cp:revision>120</cp:revision>
  <cp:lastPrinted>2018-09-11T14:03:04Z</cp:lastPrinted>
  <dcterms:created xsi:type="dcterms:W3CDTF">2016-11-26T18:58:13Z</dcterms:created>
  <dcterms:modified xsi:type="dcterms:W3CDTF">2018-10-02T12:28:59Z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name="FSC#FSCLAKIS@15.1000:Abgeschlossen" pid="2" fmtid="{D5CDD505-2E9C-101B-9397-08002B2CF9AE}">
    <vt:lpwstr/>
  </property>
  <property name="FSC#FSCLAKIS@15.1000:Abgezeichnet_am" pid="3" fmtid="{D5CDD505-2E9C-101B-9397-08002B2CF9AE}">
    <vt:lpwstr/>
  </property>
  <property name="FSC#FSCLAKIS@15.1000:Abgezeichnet_von" pid="4" fmtid="{D5CDD505-2E9C-101B-9397-08002B2CF9AE}">
    <vt:lpwstr/>
  </property>
  <property name="FSC#FSCLAKIS@15.1000:Abgezeichnet2_am" pid="5" fmtid="{D5CDD505-2E9C-101B-9397-08002B2CF9AE}">
    <vt:lpwstr/>
  </property>
  <property name="FSC#FSCLAKIS@15.1000:Abgezeichnet2_von" pid="6" fmtid="{D5CDD505-2E9C-101B-9397-08002B2CF9AE}">
    <vt:lpwstr/>
  </property>
  <property name="FSC#FSCLAKIS@15.1000:Abschriftsklausel" pid="7" fmtid="{D5CDD505-2E9C-101B-9397-08002B2CF9AE}">
    <vt:lpwstr/>
  </property>
  <property name="FSC#FSCLAKIS@15.1000:AktBetreff" pid="8" fmtid="{D5CDD505-2E9C-101B-9397-08002B2CF9AE}">
    <vt:lpwstr/>
  </property>
  <property name="FSC#FSCLAKIS@15.1000:Bearbeiter_Tit_NN" pid="9" fmtid="{D5CDD505-2E9C-101B-9397-08002B2CF9AE}">
    <vt:lpwstr/>
  </property>
  <property name="FSC#FSCLAKIS@15.1000:Bearbeiter_Tit_VN_NN" pid="10" fmtid="{D5CDD505-2E9C-101B-9397-08002B2CF9AE}">
    <vt:lpwstr/>
  </property>
  <property name="FSC#FSCLAKIS@15.1000:Beilagen" pid="11" fmtid="{D5CDD505-2E9C-101B-9397-08002B2CF9AE}">
    <vt:lpwstr/>
  </property>
  <property name="FSC#FSCLAKIS@15.1000:Betreff" pid="12" fmtid="{D5CDD505-2E9C-101B-9397-08002B2CF9AE}">
    <vt:lpwstr/>
  </property>
  <property name="FSC#FSCLAKIS@15.1000:Bezug" pid="13" fmtid="{D5CDD505-2E9C-101B-9397-08002B2CF9AE}">
    <vt:lpwstr/>
  </property>
  <property name="FSC#FSCLAKIS@15.1000:DW_Bearbeiter" pid="14" fmtid="{D5CDD505-2E9C-101B-9397-08002B2CF9AE}">
    <vt:lpwstr/>
  </property>
  <property name="FSC#FSCLAKIS@15.1000:DW_Eigentuemer_Zuschrift" pid="15" fmtid="{D5CDD505-2E9C-101B-9397-08002B2CF9AE}">
    <vt:lpwstr/>
  </property>
  <property name="FSC#FSCLAKIS@15.1000:Geschlecht_Bearbeiter" pid="16" fmtid="{D5CDD505-2E9C-101B-9397-08002B2CF9AE}">
    <vt:lpwstr/>
  </property>
  <property name="FSC#FSCLAKIS@15.1000:Geschlecht_Eigentuemer_Zuschrift" pid="17" fmtid="{D5CDD505-2E9C-101B-9397-08002B2CF9AE}">
    <vt:lpwstr/>
  </property>
  <property name="FSC#FSCLAKIS@15.1000:Eigentuemer_Zuschrift_Tit_NN" pid="18" fmtid="{D5CDD505-2E9C-101B-9397-08002B2CF9AE}">
    <vt:lpwstr/>
  </property>
  <property name="FSC#FSCLAKIS@15.1000:Eigentuemer_Zuschrift_Tit_VN_NN" pid="19" fmtid="{D5CDD505-2E9C-101B-9397-08002B2CF9AE}">
    <vt:lpwstr/>
  </property>
  <property name="FSC#FSCLAKIS@15.1000:Erzeugt_am" pid="20" fmtid="{D5CDD505-2E9C-101B-9397-08002B2CF9AE}">
    <vt:lpwstr>04.12.2017</vt:lpwstr>
  </property>
  <property name="FSC#FSCLAKIS@15.1000:Fertigungsklausel" pid="21" fmtid="{D5CDD505-2E9C-101B-9397-08002B2CF9AE}">
    <vt:lpwstr/>
  </property>
  <property name="FSC#FSCLAKIS@15.1000:Fertigungsklausel2" pid="22" fmtid="{D5CDD505-2E9C-101B-9397-08002B2CF9AE}">
    <vt:lpwstr/>
  </property>
  <property name="FSC#FSCLAKIS@15.1000:Kennzeichen" pid="23" fmtid="{D5CDD505-2E9C-101B-9397-08002B2CF9AE}">
    <vt:lpwstr/>
  </property>
  <property name="FSC#FSCLAKIS@15.1000:Objektname" pid="24" fmtid="{D5CDD505-2E9C-101B-9397-08002B2CF9AE}">
    <vt:lpwstr>01 IMI Einstieg</vt:lpwstr>
  </property>
  <property name="FSC#FSCLAKIS@15.1000:RsabAbsender" pid="25" fmtid="{D5CDD505-2E9C-101B-9397-08002B2CF9AE}">
    <vt:lpwstr>Amt der NÖ Landesregierung_x000d__x000a_Abteilung Landesamtsdirektion_x000d__x000a_Landhausplatz 1_x000d__x000a_3109 St. Pölten</vt:lpwstr>
  </property>
  <property name="FSC#FSCLAKIS@15.1000:Text_nach_Fertigung" pid="26" fmtid="{D5CDD505-2E9C-101B-9397-08002B2CF9AE}">
    <vt:lpwstr/>
  </property>
  <property name="FSC#FSCLAKIS@15.1000:Unterschrieben_am" pid="27" fmtid="{D5CDD505-2E9C-101B-9397-08002B2CF9AE}">
    <vt:lpwstr/>
  </property>
  <property name="FSC#FSCLAKIS@15.1000:Unterschrieben_von" pid="28" fmtid="{D5CDD505-2E9C-101B-9397-08002B2CF9AE}">
    <vt:lpwstr/>
  </property>
  <property name="FSC#FSCLAKIS@15.1000:Unterschrieben2_am" pid="29" fmtid="{D5CDD505-2E9C-101B-9397-08002B2CF9AE}">
    <vt:lpwstr/>
  </property>
  <property name="FSC#FSCLAKIS@15.1000:Unterschrieben2_von" pid="30" fmtid="{D5CDD505-2E9C-101B-9397-08002B2CF9AE}">
    <vt:lpwstr/>
  </property>
  <property name="FSC#FSCLAKIS@15.1000:Unterschrieben_von_Tit_VN_NN_gsp" pid="31" fmtid="{D5CDD505-2E9C-101B-9397-08002B2CF9AE}">
    <vt:lpwstr/>
  </property>
  <property name="FSC#FSCLAKIS@15.1000:Unterschrieben_von_Tit_VN_NN_ng" pid="32" fmtid="{D5CDD505-2E9C-101B-9397-08002B2CF9AE}">
    <vt:lpwstr/>
  </property>
  <property name="FSC#FSCLAKIS@15.1000:Gesperrt_Bearbeiter" pid="33" fmtid="{D5CDD505-2E9C-101B-9397-08002B2CF9AE}">
    <vt:lpwstr/>
  </property>
  <property name="FSC#FSCLAKIS@15.1000:Systemaenderungszeitpunkt" pid="34" fmtid="{D5CDD505-2E9C-101B-9397-08002B2CF9AE}">
    <vt:lpwstr>2. Oktober 2018</vt:lpwstr>
  </property>
  <property name="FSC#FSCLAKIS@15.1000:Eingangsdatum_ON" pid="35" fmtid="{D5CDD505-2E9C-101B-9397-08002B2CF9AE}">
    <vt:lpwstr/>
  </property>
  <property name="FSC#FSCLAKIS@15.1000:Frist_ON" pid="36" fmtid="{D5CDD505-2E9C-101B-9397-08002B2CF9AE}">
    <vt:lpwstr/>
  </property>
  <property name="FSC#FSCLAKIS@15.1000:Anmerkung_ON" pid="37" fmtid="{D5CDD505-2E9C-101B-9397-08002B2CF9AE}">
    <vt:lpwstr/>
  </property>
  <property name="FSC#FSCLAKIS@15.1000:Inhalt_ON" pid="38" fmtid="{D5CDD505-2E9C-101B-9397-08002B2CF9AE}">
    <vt:lpwstr/>
  </property>
  <property name="FSC#FSCLAKIS@15.1000:Hinweis_ON" pid="39" fmtid="{D5CDD505-2E9C-101B-9397-08002B2CF9AE}">
    <vt:lpwstr/>
  </property>
  <property name="FSC#FSCLAKIS@15.1000:Erledigung_ON" pid="40" fmtid="{D5CDD505-2E9C-101B-9397-08002B2CF9AE}">
    <vt:lpwstr/>
  </property>
  <property name="FSC#FSCLAKIS@15.1000:DVR" pid="41" fmtid="{D5CDD505-2E9C-101B-9397-08002B2CF9AE}">
    <vt:lpwstr/>
  </property>
  <property name="FSC#FSCLAKIS@15.1000:Eigentuemer_Objekt_Tit_VN_NN" pid="42" fmtid="{D5CDD505-2E9C-101B-9397-08002B2CF9AE}">
    <vt:lpwstr>Robert Benes</vt:lpwstr>
  </property>
  <property name="FSC#FSCLAKIS@15.1000:DW_Eigentuemer_Objekt" pid="43" fmtid="{D5CDD505-2E9C-101B-9397-08002B2CF9AE}">
    <vt:lpwstr>12226</vt:lpwstr>
  </property>
  <property name="FSC#NOELLAKISFORMSPROP@1000.8803:xmldata3" pid="44" fmtid="{D5CDD505-2E9C-101B-9397-08002B2CF9AE}">
    <vt:lpwstr>keine Verkäufer</vt:lpwstr>
  </property>
  <property name="FSC#NOELLAKISFORMSPROP@1000.8803:xmldata3n" pid="45" fmtid="{D5CDD505-2E9C-101B-9397-08002B2CF9AE}">
    <vt:lpwstr>TEXT: LEER (!)</vt:lpwstr>
  </property>
  <property name="FSC#NOELLAKISFORMSPROP@1000.8803:xmldata10" pid="46" fmtid="{D5CDD505-2E9C-101B-9397-08002B2CF9AE}">
    <vt:lpwstr>keine Käufer</vt:lpwstr>
  </property>
  <property name="FSC#NOELLAKISFORMSPROP@1000.8803:xmldata10n" pid="47" fmtid="{D5CDD505-2E9C-101B-9397-08002B2CF9AE}">
    <vt:lpwstr>TEXT: LEER (!)</vt:lpwstr>
  </property>
  <property name="FSC#NOELLAKISFORMSPROP@1000.8803:xmldata100" pid="48" fmtid="{D5CDD505-2E9C-101B-9397-08002B2CF9AE}">
    <vt:lpwstr>kein Rechtsgeschäft</vt:lpwstr>
  </property>
  <property name="FSC#NOELLAKISFORMSPROP@1000.8803:xmldata100n" pid="49" fmtid="{D5CDD505-2E9C-101B-9397-08002B2CF9AE}">
    <vt:lpwstr>kein Rechtsgeschäft</vt:lpwstr>
  </property>
  <property name="FSC#NOELLAKISFORMSPROP@1000.8803:xmldata101" pid="50" fmtid="{D5CDD505-2E9C-101B-9397-08002B2CF9AE}">
    <vt:lpwstr>kein Datum</vt:lpwstr>
  </property>
  <property name="FSC#NOELLAKISFORMSPROP@1000.8803:xmldata101n" pid="51" fmtid="{D5CDD505-2E9C-101B-9397-08002B2CF9AE}">
    <vt:lpwstr>kein Datum</vt:lpwstr>
  </property>
  <property name="FSC#NOELLAKISFORMSPROP@1000.8803:xmldata102" pid="52" fmtid="{D5CDD505-2E9C-101B-9397-08002B2CF9AE}">
    <vt:lpwstr>Keine Aktenzahl des Rechtsgeschäfts erfasst</vt:lpwstr>
  </property>
  <property name="FSC#NOELLAKISFORMSPROP@1000.8803:xmldata102n" pid="53" fmtid="{D5CDD505-2E9C-101B-9397-08002B2CF9AE}">
    <vt:lpwstr>Keine Aktenzahl des Rechtsgeschäfts erfasst</vt:lpwstr>
  </property>
  <property name="FSC#NOELLAKISFORMSPROP@1000.8803:xmldata20" pid="54" fmtid="{D5CDD505-2E9C-101B-9397-08002B2CF9AE}">
    <vt:lpwstr>keine Grundstücke</vt:lpwstr>
  </property>
  <property name="FSC#NOELLAKISFORMSPROP@1000.8803:xmldata20n" pid="55" fmtid="{D5CDD505-2E9C-101B-9397-08002B2CF9AE}">
    <vt:lpwstr>TEXT: LEER (!)</vt:lpwstr>
  </property>
  <property name="FSC#NOELLAKISFORMSPROP@1000.8803:xmldata103" pid="56" fmtid="{D5CDD505-2E9C-101B-9397-08002B2CF9AE}">
    <vt:lpwstr>Kein Zuschlag - Gericht erfasst</vt:lpwstr>
  </property>
  <property name="FSC#NOELLAKISFORMSPROP@1000.8803:xmldata103n" pid="57" fmtid="{D5CDD505-2E9C-101B-9397-08002B2CF9AE}">
    <vt:lpwstr/>
  </property>
  <property name="FSC#NOELLAKISFORMSPROP@1000.8803:xmldata104" pid="58" fmtid="{D5CDD505-2E9C-101B-9397-08002B2CF9AE}">
    <vt:lpwstr>Kein Zuschlag - Datum erfasst</vt:lpwstr>
  </property>
  <property name="FSC#NOELLAKISFORMSPROP@1000.8803:xmldata104n" pid="59" fmtid="{D5CDD505-2E9C-101B-9397-08002B2CF9AE}">
    <vt:lpwstr>Kein Zuschlag - Datum erfasst</vt:lpwstr>
  </property>
  <property name="FSC#NOELLAKISFORMSPROP@1000.8803:xmldata105" pid="60" fmtid="{D5CDD505-2E9C-101B-9397-08002B2CF9AE}">
    <vt:lpwstr>Kein Zuschlag - Zahl erfasst</vt:lpwstr>
  </property>
  <property name="FSC#NOELLAKISFORMSPROP@1000.8803:xmldata105n" pid="61" fmtid="{D5CDD505-2E9C-101B-9397-08002B2CF9AE}">
    <vt:lpwstr>Kein Zuschlag - Zahl erfasst</vt:lpwstr>
  </property>
  <property name="FSC#NOELLAKISFORMSPROP@1000.8803:xmldata30" pid="62" fmtid="{D5CDD505-2E9C-101B-9397-08002B2CF9AE}">
    <vt:lpwstr>Kein Vertreter erfasst</vt:lpwstr>
  </property>
  <property name="FSC#NOELLAKISFORMSPROP@1000.8803:xmldata30n" pid="63" fmtid="{D5CDD505-2E9C-101B-9397-08002B2CF9AE}">
    <vt:lpwstr>Kein Vertreter erfasst</vt:lpwstr>
  </property>
  <property name="FSC#NOELLAKISFORMSPROP@1000.8803:xmldataVertrEnt" pid="64" fmtid="{D5CDD505-2E9C-101B-9397-08002B2CF9AE}">
    <vt:lpwstr>Kein Vertreter erfasst</vt:lpwstr>
  </property>
  <property name="FSC#NOELLAKISFORMSPROP@1000.8803:xmldataVertrEntn" pid="65" fmtid="{D5CDD505-2E9C-101B-9397-08002B2CF9AE}">
    <vt:lpwstr>Kein Vertreter erfasst</vt:lpwstr>
  </property>
  <property name="FSC#NOELLAKISFORMSPROP@1000.8803:xmldataGrundstEnt" pid="66" fmtid="{D5CDD505-2E9C-101B-9397-08002B2CF9AE}">
    <vt:lpwstr>keine Grundstücke</vt:lpwstr>
  </property>
  <property name="FSC#NOELLAKISFORMSPROP@1000.8803:xmldataGrundstEntn" pid="67" fmtid="{D5CDD505-2E9C-101B-9397-08002B2CF9AE}">
    <vt:lpwstr>TEXT: LEER (!)</vt:lpwstr>
  </property>
  <property name="FSC#NOELLAKISFORMSPROP@1000.8803:xmldataGVAVerk" pid="68" fmtid="{D5CDD505-2E9C-101B-9397-08002B2CF9AE}">
    <vt:lpwstr>keine Verkäufer</vt:lpwstr>
  </property>
  <property name="FSC#NOELLAKISFORMSPROP@1000.8803:xmldataGVAVerkn" pid="69" fmtid="{D5CDD505-2E9C-101B-9397-08002B2CF9AE}">
    <vt:lpwstr>TEXT: LEER (!)</vt:lpwstr>
  </property>
  <property name="FSC#NOELLAKISFORMSPROP@1000.8803:xmldataGVAKaeufer" pid="70" fmtid="{D5CDD505-2E9C-101B-9397-08002B2CF9AE}">
    <vt:lpwstr>keine Käufer</vt:lpwstr>
  </property>
  <property name="FSC#NOELLAKISFORMSPROP@1000.8803:xmldataGVAKaeufern" pid="71" fmtid="{D5CDD505-2E9C-101B-9397-08002B2CF9AE}">
    <vt:lpwstr>TEXT: LEER (!)</vt:lpwstr>
  </property>
  <property name="FSC#NOELLAKISFORMSPROP@1000.8803:xmldataGVARechtsgesch" pid="72" fmtid="{D5CDD505-2E9C-101B-9397-08002B2CF9AE}">
    <vt:lpwstr>kein Rechtsgeschäft</vt:lpwstr>
  </property>
  <property name="FSC#NOELLAKISFORMSPROP@1000.8803:xmldataGVARechtsgeschn" pid="73" fmtid="{D5CDD505-2E9C-101B-9397-08002B2CF9AE}">
    <vt:lpwstr>kein Rechtsgeschäft</vt:lpwstr>
  </property>
  <property name="FSC#NOELLAKISFORMSPROP@1000.8803:xmldataGVA_RG_dat" pid="74" fmtid="{D5CDD505-2E9C-101B-9397-08002B2CF9AE}">
    <vt:lpwstr>kein Datum</vt:lpwstr>
  </property>
  <property name="FSC#NOELLAKISFORMSPROP@1000.8803:xmldataGVA_RG_datn" pid="75" fmtid="{D5CDD505-2E9C-101B-9397-08002B2CF9AE}">
    <vt:lpwstr>kein Datum</vt:lpwstr>
  </property>
  <property name="FSC#NOELLAKISFORMSPROP@1000.8803:xmldata_RG_Zahl_GVA" pid="76" fmtid="{D5CDD505-2E9C-101B-9397-08002B2CF9AE}">
    <vt:lpwstr>Keine Aktenzahl des Rechtsgeschäfts erfasst</vt:lpwstr>
  </property>
  <property name="FSC#NOELLAKISFORMSPROP@1000.8803:xmldata_RG_Zahl_GVAn" pid="77" fmtid="{D5CDD505-2E9C-101B-9397-08002B2CF9AE}">
    <vt:lpwstr>Keine Aktenzahl des Rechtsgeschäfts erfasst</vt:lpwstr>
  </property>
  <property name="FSC#NOELLAKISFORMSPROP@1000.8803:xmldata_grundstueck_GVA" pid="78" fmtid="{D5CDD505-2E9C-101B-9397-08002B2CF9AE}">
    <vt:lpwstr>keine Grundstücke</vt:lpwstr>
  </property>
  <property name="FSC#NOELLAKISFORMSPROP@1000.8803:xmldata_grundstueck_GVAn" pid="79" fmtid="{D5CDD505-2E9C-101B-9397-08002B2CF9AE}">
    <vt:lpwstr>TEXT: LEER (!)</vt:lpwstr>
  </property>
  <property name="FSC#NOELLAKISFORMSPROP@1000.8803:xmldataZuschlagGVA" pid="80" fmtid="{D5CDD505-2E9C-101B-9397-08002B2CF9AE}">
    <vt:lpwstr>Kein Zuschlag - Gericht erfasst</vt:lpwstr>
  </property>
  <property name="FSC#NOELLAKISFORMSPROP@1000.8803:xmldataZuschlagGVAn" pid="81" fmtid="{D5CDD505-2E9C-101B-9397-08002B2CF9AE}">
    <vt:lpwstr/>
  </property>
  <property name="FSC#NOELLAKISFORMSPROP@1000.8803:xmldata_ZuDat_GVA" pid="82" fmtid="{D5CDD505-2E9C-101B-9397-08002B2CF9AE}">
    <vt:lpwstr>Kein Zuschlag - Datum erfasst</vt:lpwstr>
  </property>
  <property name="FSC#NOELLAKISFORMSPROP@1000.8803:xmldata_ZuDat_GVAn" pid="83" fmtid="{D5CDD505-2E9C-101B-9397-08002B2CF9AE}">
    <vt:lpwstr>Kein Zuschlag - Datum erfasst</vt:lpwstr>
  </property>
  <property name="FSC#NOELLAKISFORMSPROP@1000.8803:xmldata_ZuZahl_GVA" pid="84" fmtid="{D5CDD505-2E9C-101B-9397-08002B2CF9AE}">
    <vt:lpwstr>Kein Zuschlag - Zahl erfasst</vt:lpwstr>
  </property>
  <property name="FSC#NOELLAKISFORMSPROP@1000.8803:xmldata_ZuZahl_GVAn" pid="85" fmtid="{D5CDD505-2E9C-101B-9397-08002B2CF9AE}">
    <vt:lpwstr>Kein Zuschlag - Zahl erfasst</vt:lpwstr>
  </property>
  <property name="FSC#NOELLAKISFORMSPROP@1000.8803:xmldata_Vertreter_GVA" pid="86" fmtid="{D5CDD505-2E9C-101B-9397-08002B2CF9AE}">
    <vt:lpwstr>Kein Vertreter erfasst</vt:lpwstr>
  </property>
  <property name="FSC#NOELLAKISFORMSPROP@1000.8803:xmldata_Vertreter_GVAn" pid="87" fmtid="{D5CDD505-2E9C-101B-9397-08002B2CF9AE}">
    <vt:lpwstr>Kein Vertreter erfasst</vt:lpwstr>
  </property>
  <property name="FSC#COOSYSTEM@1.1:Container" pid="88" fmtid="{D5CDD505-2E9C-101B-9397-08002B2CF9AE}">
    <vt:lpwstr>COO.1000.8802.49.11103768</vt:lpwstr>
  </property>
  <property name="FSC#COOELAK@1.1001:Subject" pid="89" fmtid="{D5CDD505-2E9C-101B-9397-08002B2CF9AE}">
    <vt:lpwstr>Schulungsunterlage</vt:lpwstr>
  </property>
  <property name="FSC#COOELAK@1.1001:FileReference" pid="90" fmtid="{D5CDD505-2E9C-101B-9397-08002B2CF9AE}">
    <vt:lpwstr/>
  </property>
  <property name="FSC#COOELAK@1.1001:FileRefYear" pid="91" fmtid="{D5CDD505-2E9C-101B-9397-08002B2CF9AE}">
    <vt:lpwstr/>
  </property>
  <property name="FSC#COOELAK@1.1001:FileRefOrdinal" pid="92" fmtid="{D5CDD505-2E9C-101B-9397-08002B2CF9AE}">
    <vt:lpwstr/>
  </property>
  <property name="FSC#COOELAK@1.1001:FileRefOU" pid="93" fmtid="{D5CDD505-2E9C-101B-9397-08002B2CF9AE}">
    <vt:lpwstr/>
  </property>
  <property name="FSC#COOELAK@1.1001:Organization" pid="94" fmtid="{D5CDD505-2E9C-101B-9397-08002B2CF9AE}">
    <vt:lpwstr/>
  </property>
  <property name="FSC#COOELAK@1.1001:Owner" pid="95" fmtid="{D5CDD505-2E9C-101B-9397-08002B2CF9AE}">
    <vt:lpwstr>Benes Robert</vt:lpwstr>
  </property>
  <property name="FSC#COOELAK@1.1001:OwnerExtension" pid="96" fmtid="{D5CDD505-2E9C-101B-9397-08002B2CF9AE}">
    <vt:lpwstr>12226</vt:lpwstr>
  </property>
  <property name="FSC#COOELAK@1.1001:OwnerFaxExtension" pid="97" fmtid="{D5CDD505-2E9C-101B-9397-08002B2CF9AE}">
    <vt:lpwstr/>
  </property>
  <property name="FSC#COOELAK@1.1001:DispatchedBy" pid="98" fmtid="{D5CDD505-2E9C-101B-9397-08002B2CF9AE}">
    <vt:lpwstr/>
  </property>
  <property name="FSC#COOELAK@1.1001:DispatchedAt" pid="99" fmtid="{D5CDD505-2E9C-101B-9397-08002B2CF9AE}">
    <vt:lpwstr/>
  </property>
  <property name="FSC#COOELAK@1.1001:ApprovedBy" pid="100" fmtid="{D5CDD505-2E9C-101B-9397-08002B2CF9AE}">
    <vt:lpwstr/>
  </property>
  <property name="FSC#COOELAK@1.1001:ApprovedAt" pid="101" fmtid="{D5CDD505-2E9C-101B-9397-08002B2CF9AE}">
    <vt:lpwstr/>
  </property>
  <property name="FSC#COOELAK@1.1001:Department" pid="102" fmtid="{D5CDD505-2E9C-101B-9397-08002B2CF9AE}">
    <vt:lpwstr>LAD1 (Abteilung Landesamtsdirektion)</vt:lpwstr>
  </property>
  <property name="FSC#COOELAK@1.1001:CreatedAt" pid="103" fmtid="{D5CDD505-2E9C-101B-9397-08002B2CF9AE}">
    <vt:lpwstr>04.12.2017</vt:lpwstr>
  </property>
  <property name="FSC#COOELAK@1.1001:OU" pid="104" fmtid="{D5CDD505-2E9C-101B-9397-08002B2CF9AE}">
    <vt:lpwstr>LAD1-AS (Abteilung Landesamtsdirektion / Allgemeine Schreibstelle)</vt:lpwstr>
  </property>
  <property name="FSC#COOELAK@1.1001:Priority" pid="105" fmtid="{D5CDD505-2E9C-101B-9397-08002B2CF9AE}">
    <vt:lpwstr> ()</vt:lpwstr>
  </property>
  <property name="FSC#COOELAK@1.1001:ObjBarCode" pid="106" fmtid="{D5CDD505-2E9C-101B-9397-08002B2CF9AE}">
    <vt:lpwstr>*COO.1000.8802.49.11103768*</vt:lpwstr>
  </property>
  <property name="FSC#COOELAK@1.1001:RefBarCode" pid="107" fmtid="{D5CDD505-2E9C-101B-9397-08002B2CF9AE}">
    <vt:lpwstr/>
  </property>
  <property name="FSC#COOELAK@1.1001:FileRefBarCode" pid="108" fmtid="{D5CDD505-2E9C-101B-9397-08002B2CF9AE}">
    <vt:lpwstr>**</vt:lpwstr>
  </property>
  <property name="FSC#COOELAK@1.1001:ExternalRef" pid="109" fmtid="{D5CDD505-2E9C-101B-9397-08002B2CF9AE}">
    <vt:lpwstr/>
  </property>
  <property name="FSC#COOELAK@1.1001:IncomingNumber" pid="110" fmtid="{D5CDD505-2E9C-101B-9397-08002B2CF9AE}">
    <vt:lpwstr/>
  </property>
  <property name="FSC#COOELAK@1.1001:IncomingSubject" pid="111" fmtid="{D5CDD505-2E9C-101B-9397-08002B2CF9AE}">
    <vt:lpwstr/>
  </property>
  <property name="FSC#COOELAK@1.1001:ProcessResponsible" pid="112" fmtid="{D5CDD505-2E9C-101B-9397-08002B2CF9AE}">
    <vt:lpwstr/>
  </property>
  <property name="FSC#COOELAK@1.1001:ProcessResponsiblePhone" pid="113" fmtid="{D5CDD505-2E9C-101B-9397-08002B2CF9AE}">
    <vt:lpwstr/>
  </property>
  <property name="FSC#COOELAK@1.1001:ProcessResponsibleMail" pid="114" fmtid="{D5CDD505-2E9C-101B-9397-08002B2CF9AE}">
    <vt:lpwstr/>
  </property>
  <property name="FSC#COOELAK@1.1001:ProcessResponsibleFax" pid="115" fmtid="{D5CDD505-2E9C-101B-9397-08002B2CF9AE}">
    <vt:lpwstr/>
  </property>
  <property name="FSC#COOELAK@1.1001:ApproverFirstName" pid="116" fmtid="{D5CDD505-2E9C-101B-9397-08002B2CF9AE}">
    <vt:lpwstr/>
  </property>
  <property name="FSC#COOELAK@1.1001:ApproverSurName" pid="117" fmtid="{D5CDD505-2E9C-101B-9397-08002B2CF9AE}">
    <vt:lpwstr/>
  </property>
  <property name="FSC#COOELAK@1.1001:ApproverTitle" pid="118" fmtid="{D5CDD505-2E9C-101B-9397-08002B2CF9AE}">
    <vt:lpwstr/>
  </property>
  <property name="FSC#COOELAK@1.1001:ExternalDate" pid="119" fmtid="{D5CDD505-2E9C-101B-9397-08002B2CF9AE}">
    <vt:lpwstr/>
  </property>
  <property name="FSC#COOELAK@1.1001:SettlementApprovedAt" pid="120" fmtid="{D5CDD505-2E9C-101B-9397-08002B2CF9AE}">
    <vt:lpwstr/>
  </property>
  <property name="FSC#COOELAK@1.1001:BaseNumber" pid="121" fmtid="{D5CDD505-2E9C-101B-9397-08002B2CF9AE}">
    <vt:lpwstr/>
  </property>
  <property name="FSC#COOELAK@1.1001:CurrentUserRolePos" pid="122" fmtid="{D5CDD505-2E9C-101B-9397-08002B2CF9AE}">
    <vt:lpwstr>Bearbeitung</vt:lpwstr>
  </property>
  <property name="FSC#COOELAK@1.1001:CurrentUserEmail" pid="123" fmtid="{D5CDD505-2E9C-101B-9397-08002B2CF9AE}">
    <vt:lpwstr>robert.benes@noel.gv.at</vt:lpwstr>
  </property>
  <property name="FSC#ELAKGOV@1.1001:PersonalSubjGender" pid="124" fmtid="{D5CDD505-2E9C-101B-9397-08002B2CF9AE}">
    <vt:lpwstr/>
  </property>
  <property name="FSC#ELAKGOV@1.1001:PersonalSubjFirstName" pid="125" fmtid="{D5CDD505-2E9C-101B-9397-08002B2CF9AE}">
    <vt:lpwstr/>
  </property>
  <property name="FSC#ELAKGOV@1.1001:PersonalSubjSurName" pid="126" fmtid="{D5CDD505-2E9C-101B-9397-08002B2CF9AE}">
    <vt:lpwstr/>
  </property>
  <property name="FSC#ELAKGOV@1.1001:PersonalSubjSalutation" pid="127" fmtid="{D5CDD505-2E9C-101B-9397-08002B2CF9AE}">
    <vt:lpwstr/>
  </property>
  <property name="FSC#ELAKGOV@1.1001:PersonalSubjAddress" pid="128" fmtid="{D5CDD505-2E9C-101B-9397-08002B2CF9AE}">
    <vt:lpwstr/>
  </property>
  <property name="FSC#ATSTATECFG@1.1001:Office" pid="129" fmtid="{D5CDD505-2E9C-101B-9397-08002B2CF9AE}">
    <vt:lpwstr/>
  </property>
  <property name="FSC#ATSTATECFG@1.1001:Agent" pid="130" fmtid="{D5CDD505-2E9C-101B-9397-08002B2CF9AE}">
    <vt:lpwstr/>
  </property>
  <property name="FSC#ATSTATECFG@1.1001:AgentPhone" pid="131" fmtid="{D5CDD505-2E9C-101B-9397-08002B2CF9AE}">
    <vt:lpwstr/>
  </property>
  <property name="FSC#ATSTATECFG@1.1001:DepartmentFax" pid="132" fmtid="{D5CDD505-2E9C-101B-9397-08002B2CF9AE}">
    <vt:lpwstr/>
  </property>
  <property name="FSC#ATSTATECFG@1.1001:DepartmentEMail" pid="133" fmtid="{D5CDD505-2E9C-101B-9397-08002B2CF9AE}">
    <vt:lpwstr/>
  </property>
  <property name="FSC#ATSTATECFG@1.1001:SubfileDate" pid="134" fmtid="{D5CDD505-2E9C-101B-9397-08002B2CF9AE}">
    <vt:lpwstr/>
  </property>
  <property name="FSC#ATSTATECFG@1.1001:SubfileSubject" pid="135" fmtid="{D5CDD505-2E9C-101B-9397-08002B2CF9AE}">
    <vt:lpwstr>Schulungsunterlage</vt:lpwstr>
  </property>
  <property name="FSC#ATSTATECFG@1.1001:DepartmentZipCode" pid="136" fmtid="{D5CDD505-2E9C-101B-9397-08002B2CF9AE}">
    <vt:lpwstr/>
  </property>
  <property name="FSC#ATSTATECFG@1.1001:DepartmentCountry" pid="137" fmtid="{D5CDD505-2E9C-101B-9397-08002B2CF9AE}">
    <vt:lpwstr/>
  </property>
  <property name="FSC#ATSTATECFG@1.1001:DepartmentCity" pid="138" fmtid="{D5CDD505-2E9C-101B-9397-08002B2CF9AE}">
    <vt:lpwstr/>
  </property>
  <property name="FSC#ATSTATECFG@1.1001:DepartmentStreet" pid="139" fmtid="{D5CDD505-2E9C-101B-9397-08002B2CF9AE}">
    <vt:lpwstr/>
  </property>
  <property name="FSC#ATSTATECFG@1.1001:DepartmentDVR" pid="140" fmtid="{D5CDD505-2E9C-101B-9397-08002B2CF9AE}">
    <vt:lpwstr/>
  </property>
  <property name="FSC#ATSTATECFG@1.1001:DepartmentUID" pid="141" fmtid="{D5CDD505-2E9C-101B-9397-08002B2CF9AE}">
    <vt:lpwstr/>
  </property>
  <property name="FSC#ATSTATECFG@1.1001:SubfileReference" pid="142" fmtid="{D5CDD505-2E9C-101B-9397-08002B2CF9AE}">
    <vt:lpwstr/>
  </property>
  <property name="FSC#ATSTATECFG@1.1001:Clause" pid="143" fmtid="{D5CDD505-2E9C-101B-9397-08002B2CF9AE}">
    <vt:lpwstr/>
  </property>
  <property name="FSC#ATSTATECFG@1.1001:ExternalFile" pid="144" fmtid="{D5CDD505-2E9C-101B-9397-08002B2CF9AE}">
    <vt:lpwstr/>
  </property>
  <property name="FSC#ATSTATECFG@1.1001:ApprovedSignature" pid="145" fmtid="{D5CDD505-2E9C-101B-9397-08002B2CF9AE}">
    <vt:lpwstr/>
  </property>
  <property name="FSC#ATSTATECFG@1.1001:BankAccount" pid="146" fmtid="{D5CDD505-2E9C-101B-9397-08002B2CF9AE}">
    <vt:lpwstr/>
  </property>
  <property name="FSC#ATSTATECFG@1.1001:BankAccountOwner" pid="147" fmtid="{D5CDD505-2E9C-101B-9397-08002B2CF9AE}">
    <vt:lpwstr/>
  </property>
  <property name="FSC#ATSTATECFG@1.1001:BankInstitute" pid="148" fmtid="{D5CDD505-2E9C-101B-9397-08002B2CF9AE}">
    <vt:lpwstr/>
  </property>
  <property name="FSC#ATSTATECFG@1.1001:BankAccountID" pid="149" fmtid="{D5CDD505-2E9C-101B-9397-08002B2CF9AE}">
    <vt:lpwstr/>
  </property>
  <property name="FSC#ATSTATECFG@1.1001:BankAccountIBAN" pid="150" fmtid="{D5CDD505-2E9C-101B-9397-08002B2CF9AE}">
    <vt:lpwstr/>
  </property>
  <property name="FSC#ATSTATECFG@1.1001:BankAccountBIC" pid="151" fmtid="{D5CDD505-2E9C-101B-9397-08002B2CF9AE}">
    <vt:lpwstr/>
  </property>
  <property name="FSC#ATSTATECFG@1.1001:BankName" pid="152" fmtid="{D5CDD505-2E9C-101B-9397-08002B2CF9AE}">
    <vt:lpwstr/>
  </property>
  <property name="FSC#ATPRECONFIG@1.1001:ChargePreview" pid="153" fmtid="{D5CDD505-2E9C-101B-9397-08002B2CF9AE}">
    <vt:lpwstr/>
  </property>
  <property name="FSC#FSCFOLIO@1.1001:docpropproject" pid="154" fmtid="{D5CDD505-2E9C-101B-9397-08002B2CF9AE}">
    <vt:lpwstr/>
  </property>
</Properties>
</file>